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63" r:id="rId4"/>
    <p:sldId id="287" r:id="rId5"/>
    <p:sldId id="260" r:id="rId6"/>
    <p:sldId id="266" r:id="rId7"/>
    <p:sldId id="288" r:id="rId8"/>
    <p:sldId id="291" r:id="rId9"/>
    <p:sldId id="298" r:id="rId10"/>
    <p:sldId id="290" r:id="rId11"/>
    <p:sldId id="300" r:id="rId12"/>
    <p:sldId id="293" r:id="rId13"/>
    <p:sldId id="301" r:id="rId14"/>
    <p:sldId id="302" r:id="rId15"/>
    <p:sldId id="294" r:id="rId16"/>
    <p:sldId id="303" r:id="rId17"/>
    <p:sldId id="304" r:id="rId18"/>
    <p:sldId id="305" r:id="rId19"/>
    <p:sldId id="262" r:id="rId20"/>
    <p:sldId id="265" r:id="rId21"/>
  </p:sldIdLst>
  <p:sldSz cx="18288000" cy="10287000"/>
  <p:notesSz cx="6858000" cy="9144000"/>
  <p:embeddedFontLst>
    <p:embeddedFont>
      <p:font typeface="Algerian" panose="04020705040A02060702" pitchFamily="82" charset="0"/>
      <p:regular r:id="rId23"/>
    </p:embeddedFont>
    <p:embeddedFont>
      <p:font typeface="Open Sans Bold" panose="020B0604020202020204" charset="0"/>
      <p:regular r:id="rId24"/>
    </p:embeddedFont>
    <p:embeddedFont>
      <p:font typeface="Open Sauce Heavy"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had abdullah" initials="fa" lastIdx="2" clrIdx="0">
    <p:extLst>
      <p:ext uri="{19B8F6BF-5375-455C-9EA6-DF929625EA0E}">
        <p15:presenceInfo xmlns:p15="http://schemas.microsoft.com/office/powerpoint/2012/main" userId="cab56285e7ad7f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0C40"/>
    <a:srgbClr val="05235F"/>
    <a:srgbClr val="383838"/>
    <a:srgbClr val="293752"/>
    <a:srgbClr val="062460"/>
    <a:srgbClr val="002046"/>
    <a:srgbClr val="1B1C3C"/>
    <a:srgbClr val="191E3A"/>
    <a:srgbClr val="1B1B1B"/>
    <a:srgbClr val="0C1B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5097" autoAdjust="0"/>
  </p:normalViewPr>
  <p:slideViewPr>
    <p:cSldViewPr>
      <p:cViewPr varScale="1">
        <p:scale>
          <a:sx n="73" d="100"/>
          <a:sy n="73" d="100"/>
        </p:scale>
        <p:origin x="57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5F0E5-5221-4D88-A01A-32742932AC74}"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CD0318-8A9A-46D4-86D2-FB57FAA666B9}" type="slidenum">
              <a:rPr lang="en-US" smtClean="0"/>
              <a:t>‹#›</a:t>
            </a:fld>
            <a:endParaRPr lang="en-US"/>
          </a:p>
        </p:txBody>
      </p:sp>
    </p:spTree>
    <p:extLst>
      <p:ext uri="{BB962C8B-B14F-4D97-AF65-F5344CB8AC3E}">
        <p14:creationId xmlns:p14="http://schemas.microsoft.com/office/powerpoint/2010/main" val="1313491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4" name="TextBox 4"/>
          <p:cNvSpPr txBox="1"/>
          <p:nvPr/>
        </p:nvSpPr>
        <p:spPr>
          <a:xfrm>
            <a:off x="544286" y="5143500"/>
            <a:ext cx="5984060" cy="571118"/>
          </a:xfrm>
          <a:prstGeom prst="rect">
            <a:avLst/>
          </a:prstGeom>
        </p:spPr>
        <p:txBody>
          <a:bodyPr lIns="0" tIns="0" rIns="0" bIns="0" rtlCol="0" anchor="t">
            <a:spAutoFit/>
          </a:bodyPr>
          <a:lstStyle/>
          <a:p>
            <a:pPr>
              <a:lnSpc>
                <a:spcPts val="4200"/>
              </a:lnSpc>
            </a:pPr>
            <a:r>
              <a:rPr lang="en-US" sz="5400" dirty="0">
                <a:solidFill>
                  <a:srgbClr val="FFFFFF"/>
                </a:solidFill>
                <a:latin typeface="Algerian" panose="04020705040A02060702" pitchFamily="82" charset="0"/>
                <a:cs typeface="Mongolian Baiti" panose="03000500000000000000" pitchFamily="66" charset="0"/>
              </a:rPr>
              <a:t>Group - 05 </a:t>
            </a:r>
          </a:p>
        </p:txBody>
      </p:sp>
      <p:sp>
        <p:nvSpPr>
          <p:cNvPr id="6" name="TextBox 6"/>
          <p:cNvSpPr txBox="1"/>
          <p:nvPr/>
        </p:nvSpPr>
        <p:spPr>
          <a:xfrm>
            <a:off x="533400" y="3305770"/>
            <a:ext cx="12192000" cy="923330"/>
          </a:xfrm>
          <a:prstGeom prst="rect">
            <a:avLst/>
          </a:prstGeom>
        </p:spPr>
        <p:txBody>
          <a:bodyPr wrap="square" lIns="0" tIns="0" rIns="0" bIns="0" rtlCol="0" anchor="t">
            <a:spAutoFit/>
          </a:bodyPr>
          <a:lstStyle/>
          <a:p>
            <a:pPr algn="l"/>
            <a:r>
              <a:rPr lang="en-US" sz="6000" b="1" i="0" dirty="0">
                <a:solidFill>
                  <a:srgbClr val="F0F6FC"/>
                </a:solidFill>
                <a:effectLst/>
                <a:latin typeface="-apple-system"/>
              </a:rPr>
              <a:t>Face Recognition System</a:t>
            </a:r>
          </a:p>
        </p:txBody>
      </p:sp>
      <p:graphicFrame>
        <p:nvGraphicFramePr>
          <p:cNvPr id="8" name="Table 8">
            <a:extLst>
              <a:ext uri="{FF2B5EF4-FFF2-40B4-BE49-F238E27FC236}">
                <a16:creationId xmlns:a16="http://schemas.microsoft.com/office/drawing/2014/main" id="{6CDE705F-769C-4052-AF7F-2E8699FBDDCE}"/>
              </a:ext>
            </a:extLst>
          </p:cNvPr>
          <p:cNvGraphicFramePr>
            <a:graphicFrameLocks noGrp="1"/>
          </p:cNvGraphicFramePr>
          <p:nvPr>
            <p:extLst>
              <p:ext uri="{D42A27DB-BD31-4B8C-83A1-F6EECF244321}">
                <p14:modId xmlns:p14="http://schemas.microsoft.com/office/powerpoint/2010/main" val="730555282"/>
              </p:ext>
            </p:extLst>
          </p:nvPr>
        </p:nvGraphicFramePr>
        <p:xfrm>
          <a:off x="533400" y="6057900"/>
          <a:ext cx="9056914" cy="2526656"/>
        </p:xfrm>
        <a:graphic>
          <a:graphicData uri="http://schemas.openxmlformats.org/drawingml/2006/table">
            <a:tbl>
              <a:tblPr firstRow="1" bandRow="1">
                <a:tableStyleId>{2D5ABB26-0587-4C30-8999-92F81FD0307C}</a:tableStyleId>
              </a:tblPr>
              <a:tblGrid>
                <a:gridCol w="4528457">
                  <a:extLst>
                    <a:ext uri="{9D8B030D-6E8A-4147-A177-3AD203B41FA5}">
                      <a16:colId xmlns:a16="http://schemas.microsoft.com/office/drawing/2014/main" val="854336085"/>
                    </a:ext>
                  </a:extLst>
                </a:gridCol>
                <a:gridCol w="4528457">
                  <a:extLst>
                    <a:ext uri="{9D8B030D-6E8A-4147-A177-3AD203B41FA5}">
                      <a16:colId xmlns:a16="http://schemas.microsoft.com/office/drawing/2014/main" val="1043485538"/>
                    </a:ext>
                  </a:extLst>
                </a:gridCol>
              </a:tblGrid>
              <a:tr h="6316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bg1"/>
                          </a:solidFill>
                          <a:effectLst/>
                          <a:latin typeface="Times New Roman" panose="02020603050405020304" pitchFamily="18" charset="0"/>
                          <a:ea typeface="+mn-ea"/>
                          <a:cs typeface="Times New Roman" panose="02020603050405020304" pitchFamily="18" charset="0"/>
                        </a:rPr>
                        <a:t>Mir Fahad Abdullah</a:t>
                      </a:r>
                      <a:endParaRPr lang="en-US" sz="2800" b="1" i="0" kern="1200" dirty="0">
                        <a:solidFill>
                          <a:schemeClr val="bg1"/>
                        </a:solidFill>
                        <a:effectLst/>
                        <a:latin typeface="Times New Roman" panose="02020603050405020304" pitchFamily="18" charset="0"/>
                        <a:ea typeface="+mn-ea"/>
                        <a:cs typeface="Times New Roman" panose="02020603050405020304" pitchFamily="18" charset="0"/>
                      </a:endParaRPr>
                    </a:p>
                  </a:txBody>
                  <a:tcPr/>
                </a:tc>
                <a:tc>
                  <a:txBody>
                    <a:bodyPr/>
                    <a:lstStyle/>
                    <a:p>
                      <a:pPr algn="l"/>
                      <a:r>
                        <a:rPr lang="en-US" sz="2800" b="0" i="0" kern="1200" dirty="0">
                          <a:solidFill>
                            <a:schemeClr val="bg1"/>
                          </a:solidFill>
                          <a:effectLst/>
                          <a:latin typeface="Times New Roman" panose="02020603050405020304" pitchFamily="18" charset="0"/>
                          <a:ea typeface="+mn-ea"/>
                          <a:cs typeface="Times New Roman" panose="02020603050405020304" pitchFamily="18" charset="0"/>
                        </a:rPr>
                        <a:t>2121572642</a:t>
                      </a:r>
                      <a:endParaRPr lang="en-US" sz="28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0466196"/>
                  </a:ext>
                </a:extLst>
              </a:tr>
              <a:tr h="631664">
                <a:tc>
                  <a:txBody>
                    <a:bodyPr/>
                    <a:lstStyle/>
                    <a:p>
                      <a:pPr algn="l"/>
                      <a:r>
                        <a:rPr lang="en-US" sz="2800" b="0" i="0" kern="1200" dirty="0" err="1">
                          <a:solidFill>
                            <a:schemeClr val="bg1"/>
                          </a:solidFill>
                          <a:effectLst/>
                          <a:latin typeface="Times New Roman" panose="02020603050405020304" pitchFamily="18" charset="0"/>
                          <a:ea typeface="+mn-ea"/>
                          <a:cs typeface="Times New Roman" panose="02020603050405020304" pitchFamily="18" charset="0"/>
                        </a:rPr>
                        <a:t>Sairat</a:t>
                      </a:r>
                      <a:r>
                        <a:rPr lang="en-US" sz="2800" b="0" i="0" kern="1200" dirty="0">
                          <a:solidFill>
                            <a:schemeClr val="bg1"/>
                          </a:solidFill>
                          <a:effectLst/>
                          <a:latin typeface="Times New Roman" panose="02020603050405020304" pitchFamily="18" charset="0"/>
                          <a:ea typeface="+mn-ea"/>
                          <a:cs typeface="Times New Roman" panose="02020603050405020304" pitchFamily="18" charset="0"/>
                        </a:rPr>
                        <a:t> Jamin Shefa</a:t>
                      </a:r>
                      <a:endParaRPr lang="en-US" sz="28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l"/>
                      <a:r>
                        <a:rPr lang="en-US" sz="2800" b="0" i="0" kern="1200" dirty="0">
                          <a:solidFill>
                            <a:schemeClr val="bg1"/>
                          </a:solidFill>
                          <a:effectLst/>
                          <a:latin typeface="Times New Roman" panose="02020603050405020304" pitchFamily="18" charset="0"/>
                          <a:ea typeface="+mn-ea"/>
                          <a:cs typeface="Times New Roman" panose="02020603050405020304" pitchFamily="18" charset="0"/>
                        </a:rPr>
                        <a:t>2122172042</a:t>
                      </a:r>
                      <a:endParaRPr lang="en-US" sz="28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10727558"/>
                  </a:ext>
                </a:extLst>
              </a:tr>
              <a:tr h="6316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bg1"/>
                          </a:solidFill>
                          <a:effectLst/>
                          <a:latin typeface="Times New Roman" panose="02020603050405020304" pitchFamily="18" charset="0"/>
                          <a:ea typeface="+mn-ea"/>
                          <a:cs typeface="Times New Roman" panose="02020603050405020304" pitchFamily="18" charset="0"/>
                        </a:rPr>
                        <a:t>Md. </a:t>
                      </a:r>
                      <a:r>
                        <a:rPr lang="en-US" sz="2800" b="0" i="0" kern="1200" dirty="0" err="1">
                          <a:solidFill>
                            <a:schemeClr val="bg1"/>
                          </a:solidFill>
                          <a:effectLst/>
                          <a:latin typeface="Times New Roman" panose="02020603050405020304" pitchFamily="18" charset="0"/>
                          <a:ea typeface="+mn-ea"/>
                          <a:cs typeface="Times New Roman" panose="02020603050405020304" pitchFamily="18" charset="0"/>
                        </a:rPr>
                        <a:t>Raduain</a:t>
                      </a:r>
                      <a:r>
                        <a:rPr lang="en-US" sz="2800" b="0" i="0" kern="1200" dirty="0">
                          <a:solidFill>
                            <a:schemeClr val="bg1"/>
                          </a:solidFill>
                          <a:effectLst/>
                          <a:latin typeface="Times New Roman" panose="02020603050405020304" pitchFamily="18" charset="0"/>
                          <a:ea typeface="+mn-ea"/>
                          <a:cs typeface="Times New Roman" panose="02020603050405020304" pitchFamily="18" charset="0"/>
                        </a:rPr>
                        <a:t> Hossain </a:t>
                      </a:r>
                      <a:r>
                        <a:rPr lang="en-US" sz="2800" b="0" i="0" kern="1200" dirty="0" err="1">
                          <a:solidFill>
                            <a:schemeClr val="bg1"/>
                          </a:solidFill>
                          <a:effectLst/>
                          <a:latin typeface="Times New Roman" panose="02020603050405020304" pitchFamily="18" charset="0"/>
                          <a:ea typeface="+mn-ea"/>
                          <a:cs typeface="Times New Roman" panose="02020603050405020304" pitchFamily="18" charset="0"/>
                        </a:rPr>
                        <a:t>Rimon</a:t>
                      </a:r>
                      <a:endParaRPr lang="en-US" sz="28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bg1"/>
                          </a:solidFill>
                          <a:effectLst/>
                          <a:latin typeface="Times New Roman" panose="02020603050405020304" pitchFamily="18" charset="0"/>
                          <a:ea typeface="+mn-ea"/>
                          <a:cs typeface="Times New Roman" panose="02020603050405020304" pitchFamily="18" charset="0"/>
                        </a:rPr>
                        <a:t>2021995642</a:t>
                      </a:r>
                      <a:endParaRPr lang="en-US" sz="28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424422"/>
                  </a:ext>
                </a:extLst>
              </a:tr>
              <a:tr h="6316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bg1"/>
                          </a:solidFill>
                          <a:effectLst/>
                          <a:latin typeface="Times New Roman" panose="02020603050405020304" pitchFamily="18" charset="0"/>
                          <a:ea typeface="+mn-ea"/>
                          <a:cs typeface="Times New Roman" panose="02020603050405020304" pitchFamily="18" charset="0"/>
                        </a:rPr>
                        <a:t>Fatema Rahman Lamia</a:t>
                      </a:r>
                      <a:endParaRPr lang="en-US" sz="28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bg1"/>
                          </a:solidFill>
                          <a:effectLst/>
                          <a:latin typeface="Times New Roman" panose="02020603050405020304" pitchFamily="18" charset="0"/>
                          <a:ea typeface="+mn-ea"/>
                          <a:cs typeface="Times New Roman" panose="02020603050405020304" pitchFamily="18" charset="0"/>
                        </a:rPr>
                        <a:t>2021996642</a:t>
                      </a:r>
                      <a:endParaRPr lang="en-US" sz="28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1366917"/>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4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6E12D1-BFE3-444F-A021-BDBA38E4D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403" y="-4970"/>
            <a:ext cx="14191597" cy="8163133"/>
          </a:xfrm>
          <a:prstGeom prst="rect">
            <a:avLst/>
          </a:prstGeom>
        </p:spPr>
      </p:pic>
      <p:sp>
        <p:nvSpPr>
          <p:cNvPr id="7" name="TextBox 3">
            <a:extLst>
              <a:ext uri="{FF2B5EF4-FFF2-40B4-BE49-F238E27FC236}">
                <a16:creationId xmlns:a16="http://schemas.microsoft.com/office/drawing/2014/main" id="{10289E92-AA82-4E21-B6A9-1213A4677BF4}"/>
              </a:ext>
            </a:extLst>
          </p:cNvPr>
          <p:cNvSpPr txBox="1"/>
          <p:nvPr/>
        </p:nvSpPr>
        <p:spPr>
          <a:xfrm>
            <a:off x="838200" y="951180"/>
            <a:ext cx="11734800" cy="927626"/>
          </a:xfrm>
          <a:prstGeom prst="rect">
            <a:avLst/>
          </a:prstGeom>
        </p:spPr>
        <p:txBody>
          <a:bodyPr wrap="square" lIns="0" tIns="0" rIns="0" bIns="0" rtlCol="0" anchor="t">
            <a:spAutoFit/>
          </a:bodyPr>
          <a:lstStyle/>
          <a:p>
            <a:pPr>
              <a:lnSpc>
                <a:spcPts val="8140"/>
              </a:lnSpc>
            </a:pPr>
            <a:r>
              <a:rPr lang="en-US" sz="4800" dirty="0">
                <a:solidFill>
                  <a:srgbClr val="FFFFFF"/>
                </a:solidFill>
                <a:latin typeface="Algerian" panose="04020705040A02060702" pitchFamily="82" charset="0"/>
              </a:rPr>
              <a:t>Hog transformation </a:t>
            </a:r>
          </a:p>
        </p:txBody>
      </p:sp>
      <p:sp>
        <p:nvSpPr>
          <p:cNvPr id="8" name="TextBox 3">
            <a:extLst>
              <a:ext uri="{FF2B5EF4-FFF2-40B4-BE49-F238E27FC236}">
                <a16:creationId xmlns:a16="http://schemas.microsoft.com/office/drawing/2014/main" id="{6BF41B7C-D7A7-4C14-AE4B-0687B6F93FDE}"/>
              </a:ext>
            </a:extLst>
          </p:cNvPr>
          <p:cNvSpPr txBox="1"/>
          <p:nvPr/>
        </p:nvSpPr>
        <p:spPr>
          <a:xfrm>
            <a:off x="1905000" y="2628900"/>
            <a:ext cx="7886700" cy="1384995"/>
          </a:xfrm>
          <a:prstGeom prst="rect">
            <a:avLst/>
          </a:prstGeom>
        </p:spPr>
        <p:txBody>
          <a:bodyPr wrap="square" lIns="0" tIns="0" rIns="0" bIns="0" rtlCol="0" anchor="t">
            <a:spAutoFit/>
          </a:bodyPr>
          <a:lstStyle/>
          <a:p>
            <a:pPr>
              <a:lnSpc>
                <a:spcPct val="150000"/>
              </a:lnSpc>
            </a:pPr>
            <a:endParaRPr lang="en-US" sz="3600" dirty="0">
              <a:solidFill>
                <a:srgbClr val="FFFFFF"/>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3600" dirty="0">
              <a:solidFill>
                <a:srgbClr val="FFFFFF"/>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6B6676-D499-D60E-E7D1-2B1BB096BFFC}"/>
              </a:ext>
            </a:extLst>
          </p:cNvPr>
          <p:cNvPicPr>
            <a:picLocks noChangeAspect="1"/>
          </p:cNvPicPr>
          <p:nvPr/>
        </p:nvPicPr>
        <p:blipFill>
          <a:blip r:embed="rId3"/>
          <a:stretch>
            <a:fillRect/>
          </a:stretch>
        </p:blipFill>
        <p:spPr>
          <a:xfrm>
            <a:off x="838200" y="2128837"/>
            <a:ext cx="11363325" cy="7662863"/>
          </a:xfrm>
          <a:prstGeom prst="rect">
            <a:avLst/>
          </a:prstGeom>
        </p:spPr>
      </p:pic>
    </p:spTree>
    <p:extLst>
      <p:ext uri="{BB962C8B-B14F-4D97-AF65-F5344CB8AC3E}">
        <p14:creationId xmlns:p14="http://schemas.microsoft.com/office/powerpoint/2010/main" val="382311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D43F86A-320D-A152-A183-AE26840262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FD43E5-C0DC-71F7-0583-30B66880F12B}"/>
              </a:ext>
            </a:extLst>
          </p:cNvPr>
          <p:cNvSpPr/>
          <p:nvPr/>
        </p:nvSpPr>
        <p:spPr>
          <a:xfrm>
            <a:off x="7696200" y="0"/>
            <a:ext cx="10591800" cy="10287001"/>
          </a:xfrm>
          <a:custGeom>
            <a:avLst/>
            <a:gdLst/>
            <a:ahLst/>
            <a:cxnLst/>
            <a:rect l="l" t="t" r="r" b="b"/>
            <a:pathLst>
              <a:path w="15600762" h="10257501">
                <a:moveTo>
                  <a:pt x="0" y="0"/>
                </a:moveTo>
                <a:lnTo>
                  <a:pt x="15600762" y="0"/>
                </a:lnTo>
                <a:lnTo>
                  <a:pt x="15600762" y="10257501"/>
                </a:lnTo>
                <a:lnTo>
                  <a:pt x="0" y="10257501"/>
                </a:lnTo>
                <a:lnTo>
                  <a:pt x="0" y="0"/>
                </a:lnTo>
                <a:close/>
              </a:path>
            </a:pathLst>
          </a:custGeom>
          <a:blipFill>
            <a:blip r:embed="rId2"/>
            <a:stretch>
              <a:fillRect/>
            </a:stretch>
          </a:blipFill>
        </p:spPr>
        <p:txBody>
          <a:bodyPr/>
          <a:lstStyle/>
          <a:p>
            <a:endParaRPr lang="en-US"/>
          </a:p>
        </p:txBody>
      </p:sp>
      <p:sp>
        <p:nvSpPr>
          <p:cNvPr id="3" name="TextBox 3">
            <a:extLst>
              <a:ext uri="{FF2B5EF4-FFF2-40B4-BE49-F238E27FC236}">
                <a16:creationId xmlns:a16="http://schemas.microsoft.com/office/drawing/2014/main" id="{4BB98E42-802E-91DA-4F0B-A0BEB68338AA}"/>
              </a:ext>
            </a:extLst>
          </p:cNvPr>
          <p:cNvSpPr txBox="1"/>
          <p:nvPr/>
        </p:nvSpPr>
        <p:spPr>
          <a:xfrm>
            <a:off x="1079863" y="1409700"/>
            <a:ext cx="7886700" cy="927626"/>
          </a:xfrm>
          <a:prstGeom prst="rect">
            <a:avLst/>
          </a:prstGeom>
        </p:spPr>
        <p:txBody>
          <a:bodyPr wrap="square" lIns="0" tIns="0" rIns="0" bIns="0" rtlCol="0" anchor="t">
            <a:spAutoFit/>
          </a:bodyPr>
          <a:lstStyle/>
          <a:p>
            <a:pPr>
              <a:lnSpc>
                <a:spcPts val="8140"/>
              </a:lnSpc>
            </a:pPr>
            <a:r>
              <a:rPr lang="en-US" sz="4800" dirty="0">
                <a:solidFill>
                  <a:srgbClr val="FFFFFF"/>
                </a:solidFill>
                <a:latin typeface="Algerian" panose="04020705040A02060702" pitchFamily="82" charset="0"/>
              </a:rPr>
              <a:t>Data Preprocessing </a:t>
            </a:r>
          </a:p>
        </p:txBody>
      </p:sp>
      <p:sp>
        <p:nvSpPr>
          <p:cNvPr id="4" name="TextBox 4">
            <a:extLst>
              <a:ext uri="{FF2B5EF4-FFF2-40B4-BE49-F238E27FC236}">
                <a16:creationId xmlns:a16="http://schemas.microsoft.com/office/drawing/2014/main" id="{2D5B6A44-EED3-988F-7896-DDCC7C3FAAF1}"/>
              </a:ext>
            </a:extLst>
          </p:cNvPr>
          <p:cNvSpPr txBox="1"/>
          <p:nvPr/>
        </p:nvSpPr>
        <p:spPr>
          <a:xfrm>
            <a:off x="1090630" y="2811205"/>
            <a:ext cx="7875933" cy="7001917"/>
          </a:xfrm>
          <a:prstGeom prst="rect">
            <a:avLst/>
          </a:prstGeom>
        </p:spPr>
        <p:txBody>
          <a:bodyPr wrap="square" lIns="0" tIns="0" rIns="0" bIns="0" rtlCol="0" anchor="t">
            <a:spAutoFit/>
          </a:bodyPr>
          <a:lstStyle/>
          <a:p>
            <a:pPr marL="571500" indent="-571500" algn="just">
              <a:lnSpc>
                <a:spcPts val="4200"/>
              </a:lnSpc>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HOG feature Extraction </a:t>
            </a:r>
          </a:p>
          <a:p>
            <a:pPr marL="571500" indent="-571500" algn="just">
              <a:lnSpc>
                <a:spcPts val="4200"/>
              </a:lnSpc>
              <a:buFont typeface="Arial" panose="020B0604020202020204" pitchFamily="34" charset="0"/>
              <a:buChar char="•"/>
            </a:pPr>
            <a:r>
              <a:rPr lang="en-US" sz="3600" dirty="0" err="1">
                <a:solidFill>
                  <a:srgbClr val="FFFFFF"/>
                </a:solidFill>
                <a:latin typeface="Times New Roman" panose="02020603050405020304" pitchFamily="18" charset="0"/>
                <a:cs typeface="Times New Roman" panose="02020603050405020304" pitchFamily="18" charset="0"/>
              </a:rPr>
              <a:t>LabelEncoder</a:t>
            </a:r>
            <a:r>
              <a:rPr lang="en-US" sz="3600" dirty="0">
                <a:solidFill>
                  <a:srgbClr val="FFFFFF"/>
                </a:solidFill>
                <a:latin typeface="Times New Roman" panose="02020603050405020304" pitchFamily="18" charset="0"/>
                <a:cs typeface="Times New Roman" panose="02020603050405020304" pitchFamily="18" charset="0"/>
              </a:rPr>
              <a:t> to encode the categorical data labels </a:t>
            </a:r>
          </a:p>
          <a:p>
            <a:pPr marL="571500" indent="-571500" algn="just">
              <a:lnSpc>
                <a:spcPts val="4200"/>
              </a:lnSpc>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Feature Scaling the extracted HOG feature matrix</a:t>
            </a:r>
          </a:p>
          <a:p>
            <a:pPr marL="571500" indent="-571500" algn="just">
              <a:lnSpc>
                <a:spcPts val="4200"/>
              </a:lnSpc>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Dimension reduction using</a:t>
            </a:r>
          </a:p>
          <a:p>
            <a:pPr algn="just">
              <a:lnSpc>
                <a:spcPts val="4200"/>
              </a:lnSpc>
            </a:pPr>
            <a:r>
              <a:rPr lang="en-US" sz="3600" dirty="0">
                <a:solidFill>
                  <a:srgbClr val="FFFFFF"/>
                </a:solidFill>
                <a:latin typeface="Times New Roman" panose="02020603050405020304" pitchFamily="18" charset="0"/>
                <a:cs typeface="Times New Roman" panose="02020603050405020304" pitchFamily="18" charset="0"/>
              </a:rPr>
              <a:t>     PCA(</a:t>
            </a:r>
            <a:r>
              <a:rPr lang="en-US" sz="3600" b="0" i="0" dirty="0">
                <a:solidFill>
                  <a:srgbClr val="E3E3E3"/>
                </a:solidFill>
                <a:effectLst/>
                <a:latin typeface="Times New Roman" panose="02020603050405020304" pitchFamily="18" charset="0"/>
                <a:cs typeface="Times New Roman" panose="02020603050405020304" pitchFamily="18" charset="0"/>
              </a:rPr>
              <a:t>Principal Component Analysis)</a:t>
            </a:r>
          </a:p>
          <a:p>
            <a:pPr marL="571500" indent="-571500" algn="just">
              <a:lnSpc>
                <a:spcPts val="4200"/>
              </a:lnSpc>
              <a:buFont typeface="Arial" panose="020B0604020202020204" pitchFamily="34" charset="0"/>
              <a:buChar char="•"/>
            </a:pPr>
            <a:r>
              <a:rPr lang="en-US" sz="3600" dirty="0">
                <a:solidFill>
                  <a:srgbClr val="E3E3E3"/>
                </a:solidFill>
                <a:latin typeface="Times New Roman" panose="02020603050405020304" pitchFamily="18" charset="0"/>
                <a:cs typeface="Times New Roman" panose="02020603050405020304" pitchFamily="18" charset="0"/>
              </a:rPr>
              <a:t>Splitting the Dataset into training and test set. </a:t>
            </a:r>
          </a:p>
          <a:p>
            <a:pPr marL="571500" indent="-571500" algn="just">
              <a:lnSpc>
                <a:spcPts val="4200"/>
              </a:lnSpc>
              <a:buFont typeface="Arial" panose="020B0604020202020204" pitchFamily="34" charset="0"/>
              <a:buChar char="•"/>
            </a:pPr>
            <a:r>
              <a:rPr lang="en-US" sz="3600" dirty="0">
                <a:solidFill>
                  <a:srgbClr val="E3E3E3"/>
                </a:solidFill>
                <a:latin typeface="Times New Roman" panose="02020603050405020304" pitchFamily="18" charset="0"/>
                <a:cs typeface="Times New Roman" panose="02020603050405020304" pitchFamily="18" charset="0"/>
              </a:rPr>
              <a:t>70% data for training and 30% data for testing</a:t>
            </a:r>
          </a:p>
          <a:p>
            <a:pPr marL="571500" indent="-571500" algn="just">
              <a:lnSpc>
                <a:spcPts val="4200"/>
              </a:lnSpc>
              <a:buFont typeface="Arial" panose="020B0604020202020204" pitchFamily="34" charset="0"/>
              <a:buChar char="•"/>
            </a:pPr>
            <a:endParaRPr lang="en-US" sz="3600" b="0" i="0" dirty="0">
              <a:solidFill>
                <a:srgbClr val="E3E3E3"/>
              </a:solidFill>
              <a:effectLst/>
              <a:latin typeface="Times New Roman" panose="02020603050405020304" pitchFamily="18" charset="0"/>
              <a:cs typeface="Times New Roman" panose="02020603050405020304" pitchFamily="18" charset="0"/>
            </a:endParaRPr>
          </a:p>
          <a:p>
            <a:pPr marL="571500" indent="-571500" algn="just">
              <a:lnSpc>
                <a:spcPts val="4200"/>
              </a:lnSpc>
              <a:buFont typeface="Arial" panose="020B0604020202020204" pitchFamily="34" charset="0"/>
              <a:buChar char="•"/>
            </a:pPr>
            <a:endParaRPr lang="en-US" sz="36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5419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37069" y="190500"/>
            <a:ext cx="12344400" cy="9944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568" r="-8398"/>
            </a:stretch>
          </a:blipFill>
        </p:spPr>
        <p:txBody>
          <a:bodyPr/>
          <a:lstStyle/>
          <a:p>
            <a:endParaRPr lang="en-US"/>
          </a:p>
        </p:txBody>
      </p:sp>
      <p:sp>
        <p:nvSpPr>
          <p:cNvPr id="3" name="TextBox 3">
            <a:extLst>
              <a:ext uri="{FF2B5EF4-FFF2-40B4-BE49-F238E27FC236}">
                <a16:creationId xmlns:a16="http://schemas.microsoft.com/office/drawing/2014/main" id="{98C57EF4-C6F3-59A1-FB47-49DE4709071C}"/>
              </a:ext>
            </a:extLst>
          </p:cNvPr>
          <p:cNvSpPr txBox="1"/>
          <p:nvPr/>
        </p:nvSpPr>
        <p:spPr>
          <a:xfrm>
            <a:off x="762000" y="4234924"/>
            <a:ext cx="11734800" cy="3005118"/>
          </a:xfrm>
          <a:prstGeom prst="rect">
            <a:avLst/>
          </a:prstGeom>
        </p:spPr>
        <p:txBody>
          <a:bodyPr wrap="square" lIns="0" tIns="0" rIns="0" bIns="0" rtlCol="0" anchor="t">
            <a:spAutoFit/>
          </a:bodyPr>
          <a:lstStyle/>
          <a:p>
            <a:pPr>
              <a:lnSpc>
                <a:spcPts val="8140"/>
              </a:lnSpc>
            </a:pPr>
            <a:r>
              <a:rPr lang="en-US" sz="4800" dirty="0">
                <a:solidFill>
                  <a:srgbClr val="FFFFFF"/>
                </a:solidFill>
                <a:latin typeface="Algerian" panose="04020705040A02060702" pitchFamily="82" charset="0"/>
              </a:rPr>
              <a:t>Support Vector Classifier</a:t>
            </a:r>
          </a:p>
          <a:p>
            <a:pPr>
              <a:lnSpc>
                <a:spcPts val="8140"/>
              </a:lnSpc>
            </a:pPr>
            <a:r>
              <a:rPr lang="en-US" sz="4800" dirty="0">
                <a:solidFill>
                  <a:srgbClr val="FFFFFF"/>
                </a:solidFill>
                <a:latin typeface="Algerian" panose="04020705040A02060702" pitchFamily="82" charset="0"/>
              </a:rPr>
              <a:t>- SVC model</a:t>
            </a:r>
          </a:p>
          <a:p>
            <a:pPr>
              <a:lnSpc>
                <a:spcPts val="8140"/>
              </a:lnSpc>
            </a:pPr>
            <a:r>
              <a:rPr lang="en-US" sz="4800" dirty="0">
                <a:solidFill>
                  <a:srgbClr val="FFFFFF"/>
                </a:solidFill>
                <a:latin typeface="Algerian" panose="04020705040A02060702" pitchFamily="82" charset="0"/>
              </a:rPr>
              <a:t> </a:t>
            </a:r>
          </a:p>
        </p:txBody>
      </p:sp>
    </p:spTree>
    <p:extLst>
      <p:ext uri="{BB962C8B-B14F-4D97-AF65-F5344CB8AC3E}">
        <p14:creationId xmlns:p14="http://schemas.microsoft.com/office/powerpoint/2010/main" val="231259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B6A4AB6-AF93-9680-23EF-DD7DF48D81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E4B53D-30D8-D63F-1D91-7E44A2F95B9C}"/>
              </a:ext>
            </a:extLst>
          </p:cNvPr>
          <p:cNvSpPr/>
          <p:nvPr/>
        </p:nvSpPr>
        <p:spPr>
          <a:xfrm flipH="1">
            <a:off x="8382000" y="0"/>
            <a:ext cx="9906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dirty="0"/>
          </a:p>
        </p:txBody>
      </p:sp>
      <p:sp>
        <p:nvSpPr>
          <p:cNvPr id="4" name="TextBox 4">
            <a:extLst>
              <a:ext uri="{FF2B5EF4-FFF2-40B4-BE49-F238E27FC236}">
                <a16:creationId xmlns:a16="http://schemas.microsoft.com/office/drawing/2014/main" id="{95318582-8643-4489-F6D6-A73B1423D8B9}"/>
              </a:ext>
            </a:extLst>
          </p:cNvPr>
          <p:cNvSpPr txBox="1"/>
          <p:nvPr/>
        </p:nvSpPr>
        <p:spPr>
          <a:xfrm>
            <a:off x="1028700" y="3695700"/>
            <a:ext cx="9334500" cy="3323987"/>
          </a:xfrm>
          <a:prstGeom prst="rect">
            <a:avLst/>
          </a:prstGeom>
        </p:spPr>
        <p:txBody>
          <a:bodyPr wrap="square" lIns="0" tIns="0" rIns="0" bIns="0" rtlCol="0" anchor="t">
            <a:spAutoFit/>
          </a:bodyPr>
          <a:lstStyle/>
          <a:p>
            <a:pPr algn="just"/>
            <a:r>
              <a:rPr lang="en-US" sz="3600" dirty="0">
                <a:solidFill>
                  <a:srgbClr val="FFFFFF"/>
                </a:solidFill>
                <a:latin typeface="Times New Roman" panose="02020603050405020304" pitchFamily="18" charset="0"/>
                <a:cs typeface="Times New Roman" panose="02020603050405020304" pitchFamily="18" charset="0"/>
              </a:rPr>
              <a:t>SVC model parameters:</a:t>
            </a:r>
          </a:p>
          <a:p>
            <a:pPr marL="571500" indent="-571500" algn="just">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kernel='</a:t>
            </a:r>
            <a:r>
              <a:rPr lang="en-US" sz="3600" dirty="0" err="1">
                <a:solidFill>
                  <a:srgbClr val="FFFFFF"/>
                </a:solidFill>
                <a:latin typeface="Times New Roman" panose="02020603050405020304" pitchFamily="18" charset="0"/>
                <a:cs typeface="Times New Roman" panose="02020603050405020304" pitchFamily="18" charset="0"/>
              </a:rPr>
              <a:t>rbf</a:t>
            </a:r>
            <a:r>
              <a:rPr lang="en-US" sz="3600" dirty="0">
                <a:solidFill>
                  <a:srgbClr val="FFFFFF"/>
                </a:solidFill>
                <a:latin typeface="Times New Roman" panose="02020603050405020304" pitchFamily="18" charset="0"/>
                <a:cs typeface="Times New Roman" panose="02020603050405020304" pitchFamily="18" charset="0"/>
              </a:rPr>
              <a:t>’ 	//Radial Basis Function kernel</a:t>
            </a:r>
          </a:p>
          <a:p>
            <a:pPr marL="571500" indent="-571500" algn="just">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gamma='scale’; </a:t>
            </a:r>
          </a:p>
          <a:p>
            <a:pPr marL="571500" indent="-571500" algn="just">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C=1			//The regularization parameter</a:t>
            </a:r>
          </a:p>
          <a:p>
            <a:pPr marL="571500" indent="-571500" algn="just">
              <a:buFont typeface="Arial" panose="020B0604020202020204" pitchFamily="34" charset="0"/>
              <a:buChar char="•"/>
            </a:pPr>
            <a:r>
              <a:rPr lang="en-US" sz="3600" dirty="0" err="1">
                <a:solidFill>
                  <a:srgbClr val="FFFFFF"/>
                </a:solidFill>
                <a:latin typeface="Times New Roman" panose="02020603050405020304" pitchFamily="18" charset="0"/>
                <a:cs typeface="Times New Roman" panose="02020603050405020304" pitchFamily="18" charset="0"/>
              </a:rPr>
              <a:t>class_weight</a:t>
            </a:r>
            <a:r>
              <a:rPr lang="en-US" sz="3600" dirty="0">
                <a:solidFill>
                  <a:srgbClr val="FFFFFF"/>
                </a:solidFill>
                <a:latin typeface="Times New Roman" panose="02020603050405020304" pitchFamily="18" charset="0"/>
                <a:cs typeface="Times New Roman" panose="02020603050405020304" pitchFamily="18" charset="0"/>
              </a:rPr>
              <a:t>='balanced’ </a:t>
            </a:r>
          </a:p>
          <a:p>
            <a:pPr algn="just"/>
            <a:r>
              <a:rPr lang="en-US" sz="3600" dirty="0">
                <a:solidFill>
                  <a:srgbClr val="FFFFFF"/>
                </a:solidFill>
                <a:latin typeface="Times New Roman" panose="02020603050405020304" pitchFamily="18" charset="0"/>
                <a:cs typeface="Times New Roman" panose="02020603050405020304" pitchFamily="18" charset="0"/>
              </a:rPr>
              <a:t>(To handle imbalanced situation in Datasets)</a:t>
            </a:r>
          </a:p>
        </p:txBody>
      </p:sp>
      <p:sp>
        <p:nvSpPr>
          <p:cNvPr id="3" name="TextBox 3">
            <a:extLst>
              <a:ext uri="{FF2B5EF4-FFF2-40B4-BE49-F238E27FC236}">
                <a16:creationId xmlns:a16="http://schemas.microsoft.com/office/drawing/2014/main" id="{77EE26D0-D7B0-D0C0-A482-361C31690599}"/>
              </a:ext>
            </a:extLst>
          </p:cNvPr>
          <p:cNvSpPr txBox="1"/>
          <p:nvPr/>
        </p:nvSpPr>
        <p:spPr>
          <a:xfrm>
            <a:off x="1029244" y="1638300"/>
            <a:ext cx="11734800" cy="927626"/>
          </a:xfrm>
          <a:prstGeom prst="rect">
            <a:avLst/>
          </a:prstGeom>
        </p:spPr>
        <p:txBody>
          <a:bodyPr wrap="square" lIns="0" tIns="0" rIns="0" bIns="0" rtlCol="0" anchor="t">
            <a:spAutoFit/>
          </a:bodyPr>
          <a:lstStyle/>
          <a:p>
            <a:pPr>
              <a:lnSpc>
                <a:spcPts val="8140"/>
              </a:lnSpc>
            </a:pPr>
            <a:r>
              <a:rPr lang="en-US" sz="4800" dirty="0">
                <a:solidFill>
                  <a:srgbClr val="FFFFFF"/>
                </a:solidFill>
                <a:latin typeface="Algerian" panose="04020705040A02060702" pitchFamily="82" charset="0"/>
              </a:rPr>
              <a:t>Support Vector Classifier</a:t>
            </a:r>
          </a:p>
        </p:txBody>
      </p:sp>
    </p:spTree>
    <p:extLst>
      <p:ext uri="{BB962C8B-B14F-4D97-AF65-F5344CB8AC3E}">
        <p14:creationId xmlns:p14="http://schemas.microsoft.com/office/powerpoint/2010/main" val="3725694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6C0C5244-933F-D338-FB1B-28675985A2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0BD270-681A-9CE8-347D-6E94AEF39663}"/>
              </a:ext>
            </a:extLst>
          </p:cNvPr>
          <p:cNvSpPr/>
          <p:nvPr/>
        </p:nvSpPr>
        <p:spPr>
          <a:xfrm>
            <a:off x="8077200" y="0"/>
            <a:ext cx="10210800" cy="10287001"/>
          </a:xfrm>
          <a:custGeom>
            <a:avLst/>
            <a:gdLst/>
            <a:ahLst/>
            <a:cxnLst/>
            <a:rect l="l" t="t" r="r" b="b"/>
            <a:pathLst>
              <a:path w="15600762" h="10257501">
                <a:moveTo>
                  <a:pt x="0" y="0"/>
                </a:moveTo>
                <a:lnTo>
                  <a:pt x="15600762" y="0"/>
                </a:lnTo>
                <a:lnTo>
                  <a:pt x="15600762" y="10257501"/>
                </a:lnTo>
                <a:lnTo>
                  <a:pt x="0" y="10257501"/>
                </a:lnTo>
                <a:lnTo>
                  <a:pt x="0" y="0"/>
                </a:lnTo>
                <a:close/>
              </a:path>
            </a:pathLst>
          </a:custGeom>
          <a:blipFill>
            <a:blip r:embed="rId2"/>
            <a:stretch>
              <a:fillRect/>
            </a:stretch>
          </a:blipFill>
        </p:spPr>
        <p:txBody>
          <a:bodyPr/>
          <a:lstStyle/>
          <a:p>
            <a:endParaRPr lang="en-US"/>
          </a:p>
        </p:txBody>
      </p:sp>
      <p:sp>
        <p:nvSpPr>
          <p:cNvPr id="3" name="TextBox 3">
            <a:extLst>
              <a:ext uri="{FF2B5EF4-FFF2-40B4-BE49-F238E27FC236}">
                <a16:creationId xmlns:a16="http://schemas.microsoft.com/office/drawing/2014/main" id="{7A7AB7A6-7B45-49AF-B773-2F0BFEBC2516}"/>
              </a:ext>
            </a:extLst>
          </p:cNvPr>
          <p:cNvSpPr txBox="1"/>
          <p:nvPr/>
        </p:nvSpPr>
        <p:spPr>
          <a:xfrm>
            <a:off x="990600" y="723900"/>
            <a:ext cx="7886700" cy="1966372"/>
          </a:xfrm>
          <a:prstGeom prst="rect">
            <a:avLst/>
          </a:prstGeom>
        </p:spPr>
        <p:txBody>
          <a:bodyPr wrap="square" lIns="0" tIns="0" rIns="0" bIns="0" rtlCol="0" anchor="t">
            <a:spAutoFit/>
          </a:bodyPr>
          <a:lstStyle/>
          <a:p>
            <a:pPr>
              <a:lnSpc>
                <a:spcPts val="8140"/>
              </a:lnSpc>
            </a:pPr>
            <a:r>
              <a:rPr lang="en-US" sz="4800" dirty="0">
                <a:solidFill>
                  <a:srgbClr val="FFFFFF"/>
                </a:solidFill>
                <a:latin typeface="Algerian" panose="04020705040A02060702" pitchFamily="82" charset="0"/>
              </a:rPr>
              <a:t>regularization parameter tuning (C)</a:t>
            </a:r>
          </a:p>
        </p:txBody>
      </p:sp>
      <p:sp>
        <p:nvSpPr>
          <p:cNvPr id="4" name="TextBox 4">
            <a:extLst>
              <a:ext uri="{FF2B5EF4-FFF2-40B4-BE49-F238E27FC236}">
                <a16:creationId xmlns:a16="http://schemas.microsoft.com/office/drawing/2014/main" id="{0D166755-BD22-A647-4074-26FAD1EFA411}"/>
              </a:ext>
            </a:extLst>
          </p:cNvPr>
          <p:cNvSpPr txBox="1"/>
          <p:nvPr/>
        </p:nvSpPr>
        <p:spPr>
          <a:xfrm>
            <a:off x="1001367" y="3274811"/>
            <a:ext cx="7875933" cy="7001917"/>
          </a:xfrm>
          <a:prstGeom prst="rect">
            <a:avLst/>
          </a:prstGeom>
        </p:spPr>
        <p:txBody>
          <a:bodyPr wrap="square" lIns="0" tIns="0" rIns="0" bIns="0" rtlCol="0" anchor="t">
            <a:spAutoFit/>
          </a:bodyPr>
          <a:lstStyle/>
          <a:p>
            <a:pPr marL="571500" indent="-571500" algn="just">
              <a:lnSpc>
                <a:spcPts val="4200"/>
              </a:lnSpc>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C=0.1 </a:t>
            </a:r>
            <a:r>
              <a:rPr lang="en-US" sz="3600" dirty="0">
                <a:solidFill>
                  <a:srgbClr val="FFFFFF"/>
                </a:solidFill>
                <a:latin typeface="Times New Roman" panose="02020603050405020304" pitchFamily="18" charset="0"/>
                <a:cs typeface="Times New Roman" panose="02020603050405020304" pitchFamily="18" charset="0"/>
                <a:sym typeface="Wingdings" panose="05000000000000000000" pitchFamily="2" charset="2"/>
              </a:rPr>
              <a:t> Test accuracy: 68.50% </a:t>
            </a:r>
          </a:p>
          <a:p>
            <a:pPr marL="571500" indent="-571500" algn="just">
              <a:lnSpc>
                <a:spcPts val="4200"/>
              </a:lnSpc>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sym typeface="Wingdings" panose="05000000000000000000" pitchFamily="2" charset="2"/>
              </a:rPr>
              <a:t>C=1  Test accuracy: 91.67% </a:t>
            </a:r>
          </a:p>
          <a:p>
            <a:pPr marL="571500" indent="-571500" algn="just">
              <a:lnSpc>
                <a:spcPts val="4200"/>
              </a:lnSpc>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C=100 </a:t>
            </a:r>
            <a:r>
              <a:rPr lang="en-US" sz="3600" dirty="0">
                <a:solidFill>
                  <a:srgbClr val="FFFFFF"/>
                </a:solidFill>
                <a:latin typeface="Times New Roman" panose="02020603050405020304" pitchFamily="18" charset="0"/>
                <a:cs typeface="Times New Roman" panose="02020603050405020304" pitchFamily="18" charset="0"/>
                <a:sym typeface="Wingdings" panose="05000000000000000000" pitchFamily="2" charset="2"/>
              </a:rPr>
              <a:t>Test accuracy: 75.15%</a:t>
            </a:r>
          </a:p>
          <a:p>
            <a:pPr marL="571500" indent="-571500" algn="just">
              <a:lnSpc>
                <a:spcPts val="4200"/>
              </a:lnSpc>
              <a:buFont typeface="Arial" panose="020B0604020202020204" pitchFamily="34" charset="0"/>
              <a:buChar char="•"/>
            </a:pPr>
            <a:endParaRPr lang="en-US" sz="3600" dirty="0">
              <a:solidFill>
                <a:srgbClr val="FFFFFF"/>
              </a:solidFill>
              <a:latin typeface="Times New Roman" panose="02020603050405020304" pitchFamily="18" charset="0"/>
              <a:cs typeface="Times New Roman" panose="02020603050405020304" pitchFamily="18" charset="0"/>
              <a:sym typeface="Wingdings" panose="05000000000000000000" pitchFamily="2" charset="2"/>
            </a:endParaRPr>
          </a:p>
          <a:p>
            <a:pPr algn="just">
              <a:lnSpc>
                <a:spcPts val="4200"/>
              </a:lnSpc>
            </a:pPr>
            <a:r>
              <a:rPr lang="en-US" sz="3600" dirty="0">
                <a:solidFill>
                  <a:srgbClr val="FFFFFF"/>
                </a:solidFill>
                <a:latin typeface="Times New Roman" panose="02020603050405020304" pitchFamily="18" charset="0"/>
                <a:cs typeface="Times New Roman" panose="02020603050405020304" pitchFamily="18" charset="0"/>
                <a:sym typeface="Wingdings" panose="05000000000000000000" pitchFamily="2" charset="2"/>
              </a:rPr>
              <a:t>So,</a:t>
            </a:r>
          </a:p>
          <a:p>
            <a:pPr algn="just">
              <a:lnSpc>
                <a:spcPts val="4200"/>
              </a:lnSpc>
            </a:pPr>
            <a:r>
              <a:rPr lang="en-US" sz="3600" dirty="0">
                <a:solidFill>
                  <a:srgbClr val="FFFFFF"/>
                </a:solidFill>
                <a:latin typeface="Times New Roman" panose="02020603050405020304" pitchFamily="18" charset="0"/>
                <a:cs typeface="Times New Roman" panose="02020603050405020304" pitchFamily="18" charset="0"/>
                <a:sym typeface="Wingdings" panose="05000000000000000000" pitchFamily="2" charset="2"/>
              </a:rPr>
              <a:t>Small regularization, allowing some misclassifications to prevent overfitting.</a:t>
            </a:r>
          </a:p>
          <a:p>
            <a:pPr algn="just">
              <a:lnSpc>
                <a:spcPts val="4200"/>
              </a:lnSpc>
            </a:pPr>
            <a:endParaRPr lang="en-US" sz="3600" dirty="0">
              <a:solidFill>
                <a:srgbClr val="FFFFFF"/>
              </a:solidFill>
              <a:latin typeface="Times New Roman" panose="02020603050405020304" pitchFamily="18" charset="0"/>
              <a:cs typeface="Times New Roman" panose="02020603050405020304" pitchFamily="18" charset="0"/>
              <a:sym typeface="Wingdings" panose="05000000000000000000" pitchFamily="2" charset="2"/>
            </a:endParaRPr>
          </a:p>
          <a:p>
            <a:pPr algn="just">
              <a:lnSpc>
                <a:spcPts val="4200"/>
              </a:lnSpc>
            </a:pPr>
            <a:r>
              <a:rPr lang="en-US" sz="3600" dirty="0">
                <a:solidFill>
                  <a:srgbClr val="FFFFFF"/>
                </a:solidFill>
                <a:latin typeface="Times New Roman" panose="02020603050405020304" pitchFamily="18" charset="0"/>
                <a:cs typeface="Times New Roman" panose="02020603050405020304" pitchFamily="18" charset="0"/>
                <a:sym typeface="Wingdings" panose="05000000000000000000" pitchFamily="2" charset="2"/>
              </a:rPr>
              <a:t>Large regularization, aiming for a perfect fit on the training data, which may overfit.</a:t>
            </a:r>
          </a:p>
          <a:p>
            <a:pPr marL="571500" indent="-571500" algn="just">
              <a:lnSpc>
                <a:spcPts val="4200"/>
              </a:lnSpc>
              <a:buFont typeface="Arial" panose="020B0604020202020204" pitchFamily="34" charset="0"/>
              <a:buChar char="•"/>
            </a:pPr>
            <a:endParaRPr lang="en-US" sz="3600" dirty="0">
              <a:solidFill>
                <a:srgbClr val="FFFFFF"/>
              </a:solidFill>
              <a:latin typeface="Times New Roman" panose="02020603050405020304" pitchFamily="18" charset="0"/>
              <a:cs typeface="Times New Roman" panose="02020603050405020304" pitchFamily="18" charset="0"/>
            </a:endParaRPr>
          </a:p>
          <a:p>
            <a:pPr marL="571500" indent="-571500" algn="just">
              <a:lnSpc>
                <a:spcPts val="4200"/>
              </a:lnSpc>
              <a:buFont typeface="Arial" panose="020B0604020202020204" pitchFamily="34" charset="0"/>
              <a:buChar char="•"/>
            </a:pPr>
            <a:endParaRPr lang="en-US" sz="3600" b="0" i="0" dirty="0">
              <a:solidFill>
                <a:srgbClr val="E3E3E3"/>
              </a:solidFill>
              <a:effectLst/>
              <a:latin typeface="Times New Roman" panose="02020603050405020304" pitchFamily="18" charset="0"/>
              <a:cs typeface="Times New Roman" panose="02020603050405020304" pitchFamily="18" charset="0"/>
            </a:endParaRPr>
          </a:p>
          <a:p>
            <a:pPr marL="571500" indent="-571500" algn="just">
              <a:lnSpc>
                <a:spcPts val="4200"/>
              </a:lnSpc>
              <a:buFont typeface="Arial" panose="020B0604020202020204" pitchFamily="34" charset="0"/>
              <a:buChar char="•"/>
            </a:pPr>
            <a:endParaRPr lang="en-US" sz="36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1307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570383-9385-4893-8DBF-233978E11403}"/>
              </a:ext>
            </a:extLst>
          </p:cNvPr>
          <p:cNvSpPr txBox="1"/>
          <p:nvPr/>
        </p:nvSpPr>
        <p:spPr>
          <a:xfrm>
            <a:off x="5640457" y="388405"/>
            <a:ext cx="647700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Model evaluation </a:t>
            </a:r>
          </a:p>
        </p:txBody>
      </p:sp>
      <p:pic>
        <p:nvPicPr>
          <p:cNvPr id="6" name="Picture 5">
            <a:extLst>
              <a:ext uri="{FF2B5EF4-FFF2-40B4-BE49-F238E27FC236}">
                <a16:creationId xmlns:a16="http://schemas.microsoft.com/office/drawing/2014/main" id="{F3CDCD85-BF96-F1DA-3D23-EC3FD831EFDE}"/>
              </a:ext>
            </a:extLst>
          </p:cNvPr>
          <p:cNvPicPr>
            <a:picLocks noChangeAspect="1"/>
          </p:cNvPicPr>
          <p:nvPr/>
        </p:nvPicPr>
        <p:blipFill>
          <a:blip r:embed="rId2"/>
          <a:stretch>
            <a:fillRect/>
          </a:stretch>
        </p:blipFill>
        <p:spPr>
          <a:xfrm>
            <a:off x="10515600" y="1504950"/>
            <a:ext cx="6943725" cy="7277100"/>
          </a:xfrm>
          <a:prstGeom prst="rect">
            <a:avLst/>
          </a:prstGeom>
        </p:spPr>
      </p:pic>
      <p:pic>
        <p:nvPicPr>
          <p:cNvPr id="23" name="Picture 22">
            <a:extLst>
              <a:ext uri="{FF2B5EF4-FFF2-40B4-BE49-F238E27FC236}">
                <a16:creationId xmlns:a16="http://schemas.microsoft.com/office/drawing/2014/main" id="{A16FEDBD-FC6D-CCD3-14E3-8130A2E6668A}"/>
              </a:ext>
            </a:extLst>
          </p:cNvPr>
          <p:cNvPicPr>
            <a:picLocks noChangeAspect="1"/>
          </p:cNvPicPr>
          <p:nvPr/>
        </p:nvPicPr>
        <p:blipFill>
          <a:blip r:embed="rId3"/>
          <a:stretch>
            <a:fillRect/>
          </a:stretch>
        </p:blipFill>
        <p:spPr>
          <a:xfrm>
            <a:off x="1371600" y="1219402"/>
            <a:ext cx="7543800" cy="8991042"/>
          </a:xfrm>
          <a:prstGeom prst="rect">
            <a:avLst/>
          </a:prstGeom>
        </p:spPr>
      </p:pic>
    </p:spTree>
    <p:extLst>
      <p:ext uri="{BB962C8B-B14F-4D97-AF65-F5344CB8AC3E}">
        <p14:creationId xmlns:p14="http://schemas.microsoft.com/office/powerpoint/2010/main" val="1431889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a:extLst>
            <a:ext uri="{FF2B5EF4-FFF2-40B4-BE49-F238E27FC236}">
              <a16:creationId xmlns:a16="http://schemas.microsoft.com/office/drawing/2014/main" id="{C56715A8-475D-29E8-0025-2476F795901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AE28524-F284-6B32-C114-6F08CFDBDFBC}"/>
              </a:ext>
            </a:extLst>
          </p:cNvPr>
          <p:cNvSpPr txBox="1"/>
          <p:nvPr/>
        </p:nvSpPr>
        <p:spPr>
          <a:xfrm>
            <a:off x="5640457" y="388405"/>
            <a:ext cx="647700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Model evaluation </a:t>
            </a:r>
          </a:p>
        </p:txBody>
      </p:sp>
      <p:pic>
        <p:nvPicPr>
          <p:cNvPr id="6" name="Picture 5">
            <a:extLst>
              <a:ext uri="{FF2B5EF4-FFF2-40B4-BE49-F238E27FC236}">
                <a16:creationId xmlns:a16="http://schemas.microsoft.com/office/drawing/2014/main" id="{3CA7B4C4-0037-795A-7872-B74D79B61845}"/>
              </a:ext>
            </a:extLst>
          </p:cNvPr>
          <p:cNvPicPr>
            <a:picLocks noChangeAspect="1"/>
          </p:cNvPicPr>
          <p:nvPr/>
        </p:nvPicPr>
        <p:blipFill>
          <a:blip r:embed="rId2"/>
          <a:stretch>
            <a:fillRect/>
          </a:stretch>
        </p:blipFill>
        <p:spPr>
          <a:xfrm>
            <a:off x="10515600" y="1504950"/>
            <a:ext cx="6943725" cy="7277100"/>
          </a:xfrm>
          <a:prstGeom prst="rect">
            <a:avLst/>
          </a:prstGeom>
        </p:spPr>
      </p:pic>
      <p:pic>
        <p:nvPicPr>
          <p:cNvPr id="3" name="Picture 2">
            <a:extLst>
              <a:ext uri="{FF2B5EF4-FFF2-40B4-BE49-F238E27FC236}">
                <a16:creationId xmlns:a16="http://schemas.microsoft.com/office/drawing/2014/main" id="{F2431585-E7F2-410F-50F8-555AA20E892F}"/>
              </a:ext>
            </a:extLst>
          </p:cNvPr>
          <p:cNvPicPr>
            <a:picLocks noChangeAspect="1"/>
          </p:cNvPicPr>
          <p:nvPr/>
        </p:nvPicPr>
        <p:blipFill>
          <a:blip r:embed="rId3"/>
          <a:stretch>
            <a:fillRect/>
          </a:stretch>
        </p:blipFill>
        <p:spPr>
          <a:xfrm>
            <a:off x="1371600" y="1104900"/>
            <a:ext cx="7467600" cy="9182100"/>
          </a:xfrm>
          <a:prstGeom prst="rect">
            <a:avLst/>
          </a:prstGeom>
        </p:spPr>
      </p:pic>
    </p:spTree>
    <p:extLst>
      <p:ext uri="{BB962C8B-B14F-4D97-AF65-F5344CB8AC3E}">
        <p14:creationId xmlns:p14="http://schemas.microsoft.com/office/powerpoint/2010/main" val="172473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a:extLst>
            <a:ext uri="{FF2B5EF4-FFF2-40B4-BE49-F238E27FC236}">
              <a16:creationId xmlns:a16="http://schemas.microsoft.com/office/drawing/2014/main" id="{2D6D76EF-C87A-AA50-601D-8407A5C6442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61CF62-4281-AB63-4A4C-17E751D5AEB9}"/>
              </a:ext>
            </a:extLst>
          </p:cNvPr>
          <p:cNvPicPr>
            <a:picLocks noChangeAspect="1"/>
          </p:cNvPicPr>
          <p:nvPr/>
        </p:nvPicPr>
        <p:blipFill>
          <a:blip r:embed="rId2"/>
          <a:stretch>
            <a:fillRect/>
          </a:stretch>
        </p:blipFill>
        <p:spPr>
          <a:xfrm>
            <a:off x="2743200" y="1399230"/>
            <a:ext cx="12344400" cy="8697269"/>
          </a:xfrm>
          <a:prstGeom prst="rect">
            <a:avLst/>
          </a:prstGeom>
        </p:spPr>
      </p:pic>
      <p:sp>
        <p:nvSpPr>
          <p:cNvPr id="5" name="TextBox 4">
            <a:extLst>
              <a:ext uri="{FF2B5EF4-FFF2-40B4-BE49-F238E27FC236}">
                <a16:creationId xmlns:a16="http://schemas.microsoft.com/office/drawing/2014/main" id="{16988C27-B4DB-4279-98DE-710CE3960AA1}"/>
              </a:ext>
            </a:extLst>
          </p:cNvPr>
          <p:cNvSpPr txBox="1"/>
          <p:nvPr/>
        </p:nvSpPr>
        <p:spPr>
          <a:xfrm>
            <a:off x="3962400" y="571500"/>
            <a:ext cx="1036320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Cross-validation accuracy</a:t>
            </a:r>
          </a:p>
        </p:txBody>
      </p:sp>
    </p:spTree>
    <p:extLst>
      <p:ext uri="{BB962C8B-B14F-4D97-AF65-F5344CB8AC3E}">
        <p14:creationId xmlns:p14="http://schemas.microsoft.com/office/powerpoint/2010/main" val="1196479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46"/>
        </a:solidFill>
        <a:effectLst/>
      </p:bgPr>
    </p:bg>
    <p:spTree>
      <p:nvGrpSpPr>
        <p:cNvPr id="1" name="">
          <a:extLst>
            <a:ext uri="{FF2B5EF4-FFF2-40B4-BE49-F238E27FC236}">
              <a16:creationId xmlns:a16="http://schemas.microsoft.com/office/drawing/2014/main" id="{1BCEC849-612A-B89E-7BE3-4860F5378CB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850A20A-4AA2-CDBF-FFE0-AADB0FF23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9560" y="0"/>
            <a:ext cx="14108440" cy="8115300"/>
          </a:xfrm>
          <a:prstGeom prst="rect">
            <a:avLst/>
          </a:prstGeom>
        </p:spPr>
      </p:pic>
      <p:sp>
        <p:nvSpPr>
          <p:cNvPr id="3" name="TextBox 2">
            <a:extLst>
              <a:ext uri="{FF2B5EF4-FFF2-40B4-BE49-F238E27FC236}">
                <a16:creationId xmlns:a16="http://schemas.microsoft.com/office/drawing/2014/main" id="{340AEAD6-F791-2BA5-4218-2709802E87F4}"/>
              </a:ext>
            </a:extLst>
          </p:cNvPr>
          <p:cNvSpPr txBox="1"/>
          <p:nvPr/>
        </p:nvSpPr>
        <p:spPr>
          <a:xfrm>
            <a:off x="1676400" y="412236"/>
            <a:ext cx="9220200" cy="830997"/>
          </a:xfrm>
          <a:prstGeom prst="rect">
            <a:avLst/>
          </a:prstGeom>
          <a:noFill/>
        </p:spPr>
        <p:txBody>
          <a:bodyPr wrap="square" rtlCol="0">
            <a:spAutoFit/>
          </a:bodyPr>
          <a:lstStyle/>
          <a:p>
            <a:r>
              <a:rPr lang="en-US" sz="4800" dirty="0">
                <a:solidFill>
                  <a:schemeClr val="bg1"/>
                </a:solidFill>
                <a:latin typeface="Algerian" panose="04020705040A02060702" pitchFamily="82" charset="0"/>
              </a:rPr>
              <a:t>Result and discussion  </a:t>
            </a:r>
          </a:p>
        </p:txBody>
      </p:sp>
      <p:sp>
        <p:nvSpPr>
          <p:cNvPr id="7" name="TextBox 6">
            <a:extLst>
              <a:ext uri="{FF2B5EF4-FFF2-40B4-BE49-F238E27FC236}">
                <a16:creationId xmlns:a16="http://schemas.microsoft.com/office/drawing/2014/main" id="{C3790C3F-5A46-9386-3826-05C23D6ED01A}"/>
              </a:ext>
            </a:extLst>
          </p:cNvPr>
          <p:cNvSpPr txBox="1"/>
          <p:nvPr/>
        </p:nvSpPr>
        <p:spPr>
          <a:xfrm>
            <a:off x="1676400" y="1333500"/>
            <a:ext cx="13716000" cy="8402300"/>
          </a:xfrm>
          <a:prstGeom prst="rect">
            <a:avLst/>
          </a:prstGeom>
          <a:noFill/>
        </p:spPr>
        <p:txBody>
          <a:bodyPr wrap="square" rtlCol="0">
            <a:spAutoFit/>
          </a:bodyPr>
          <a:lstStyle/>
          <a:p>
            <a:pPr marL="571500" indent="-571500">
              <a:buFont typeface="Wingdings" panose="05000000000000000000" pitchFamily="2" charset="2"/>
              <a:buChar char="q"/>
            </a:pPr>
            <a:r>
              <a:rPr lang="en-US" sz="3600" dirty="0">
                <a:solidFill>
                  <a:schemeClr val="bg1"/>
                </a:solidFill>
                <a:latin typeface="Algerian" panose="04020705040A02060702" pitchFamily="82" charset="0"/>
                <a:cs typeface="Times New Roman" panose="02020603050405020304" pitchFamily="18" charset="0"/>
              </a:rPr>
              <a:t>Result:</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Training data with 100% of accuracy</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Testing data with 91.67%. of accuracy</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In cross validation accuracy for 3-FOLDS, </a:t>
            </a:r>
          </a:p>
          <a:p>
            <a:r>
              <a:rPr lang="en-US" sz="3600" dirty="0">
                <a:solidFill>
                  <a:schemeClr val="bg1"/>
                </a:solidFill>
                <a:latin typeface="Times New Roman" panose="02020603050405020304" pitchFamily="18" charset="0"/>
                <a:cs typeface="Times New Roman" panose="02020603050405020304" pitchFamily="18" charset="0"/>
              </a:rPr>
              <a:t>	- Mean Accuracy: 78.82%</a:t>
            </a:r>
          </a:p>
          <a:p>
            <a:r>
              <a:rPr lang="en-US" sz="3600" dirty="0">
                <a:solidFill>
                  <a:schemeClr val="bg1"/>
                </a:solidFill>
                <a:latin typeface="Times New Roman" panose="02020603050405020304" pitchFamily="18" charset="0"/>
                <a:cs typeface="Times New Roman" panose="02020603050405020304" pitchFamily="18" charset="0"/>
              </a:rPr>
              <a:t>	- Standard Deviation: 14.21% </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For 5-FOLDS</a:t>
            </a:r>
          </a:p>
          <a:p>
            <a:r>
              <a:rPr lang="en-US" sz="3600" dirty="0">
                <a:solidFill>
                  <a:schemeClr val="bg1"/>
                </a:solidFill>
                <a:latin typeface="Times New Roman" panose="02020603050405020304" pitchFamily="18" charset="0"/>
                <a:cs typeface="Times New Roman" panose="02020603050405020304" pitchFamily="18" charset="0"/>
              </a:rPr>
              <a:t>	- Mean Accuracy: 97.5%</a:t>
            </a:r>
          </a:p>
          <a:p>
            <a:r>
              <a:rPr lang="en-US" sz="3600" dirty="0">
                <a:solidFill>
                  <a:schemeClr val="bg1"/>
                </a:solidFill>
                <a:latin typeface="Times New Roman" panose="02020603050405020304" pitchFamily="18" charset="0"/>
                <a:cs typeface="Times New Roman" panose="02020603050405020304" pitchFamily="18" charset="0"/>
              </a:rPr>
              <a:t>	- Standard Deviation: 5.0%.</a:t>
            </a:r>
          </a:p>
          <a:p>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r>
              <a:rPr lang="en-US" sz="3600" dirty="0">
                <a:solidFill>
                  <a:schemeClr val="bg1"/>
                </a:solidFill>
                <a:latin typeface="Algerian" panose="04020705040A02060702" pitchFamily="82" charset="0"/>
                <a:cs typeface="Times New Roman" panose="02020603050405020304" pitchFamily="18" charset="0"/>
              </a:rPr>
              <a:t>Discussion:</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HOG feature representation is strong.</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PCA could reduce dimensions without losing important information.</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SVM did relatively well on this small data set.</a:t>
            </a:r>
          </a:p>
          <a:p>
            <a:pPr marL="571500" indent="-57150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Poor size of dataset impacts generalization.</a:t>
            </a:r>
          </a:p>
        </p:txBody>
      </p:sp>
    </p:spTree>
    <p:extLst>
      <p:ext uri="{BB962C8B-B14F-4D97-AF65-F5344CB8AC3E}">
        <p14:creationId xmlns:p14="http://schemas.microsoft.com/office/powerpoint/2010/main" val="656453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TextBox 3"/>
          <p:cNvSpPr txBox="1"/>
          <p:nvPr/>
        </p:nvSpPr>
        <p:spPr>
          <a:xfrm>
            <a:off x="457200" y="1764204"/>
            <a:ext cx="9487469" cy="927626"/>
          </a:xfrm>
          <a:prstGeom prst="rect">
            <a:avLst/>
          </a:prstGeom>
        </p:spPr>
        <p:txBody>
          <a:bodyPr wrap="square" lIns="0" tIns="0" rIns="0" bIns="0" rtlCol="0" anchor="t">
            <a:spAutoFit/>
          </a:bodyPr>
          <a:lstStyle/>
          <a:p>
            <a:pPr>
              <a:lnSpc>
                <a:spcPts val="8140"/>
              </a:lnSpc>
            </a:pPr>
            <a:r>
              <a:rPr lang="en-US" sz="4800" dirty="0">
                <a:solidFill>
                  <a:srgbClr val="FFFFFF"/>
                </a:solidFill>
                <a:latin typeface="Algerian" panose="04020705040A02060702" pitchFamily="82" charset="0"/>
              </a:rPr>
              <a:t>Conclusion</a:t>
            </a:r>
          </a:p>
        </p:txBody>
      </p:sp>
      <p:sp>
        <p:nvSpPr>
          <p:cNvPr id="4" name="TextBox 4"/>
          <p:cNvSpPr txBox="1"/>
          <p:nvPr/>
        </p:nvSpPr>
        <p:spPr>
          <a:xfrm>
            <a:off x="457200" y="3372669"/>
            <a:ext cx="7658670" cy="3770263"/>
          </a:xfrm>
          <a:prstGeom prst="rect">
            <a:avLst/>
          </a:prstGeom>
        </p:spPr>
        <p:txBody>
          <a:bodyPr wrap="square" lIns="0" tIns="0" rIns="0" bIns="0" rtlCol="0" anchor="t">
            <a:spAutoFit/>
          </a:bodyPr>
          <a:lstStyle/>
          <a:p>
            <a:pPr>
              <a:lnSpc>
                <a:spcPts val="4200"/>
              </a:lnSpc>
            </a:pPr>
            <a:r>
              <a:rPr lang="en-US" sz="3600" dirty="0">
                <a:solidFill>
                  <a:srgbClr val="FFFFFF"/>
                </a:solidFill>
                <a:latin typeface="Times New Roman" panose="02020603050405020304" pitchFamily="18" charset="0"/>
                <a:cs typeface="Times New Roman" panose="02020603050405020304" pitchFamily="18" charset="0"/>
              </a:rPr>
              <a:t>In conclusion, this project offers an adaptable, accurate approach to emotion recognition, addressing dataset limitations and enabling improved human-computer interaction, user experiences, and empathetic AI across various applications.</a:t>
            </a:r>
          </a:p>
        </p:txBody>
      </p:sp>
      <p:sp>
        <p:nvSpPr>
          <p:cNvPr id="8" name="Rectangle 4">
            <a:extLst>
              <a:ext uri="{FF2B5EF4-FFF2-40B4-BE49-F238E27FC236}">
                <a16:creationId xmlns:a16="http://schemas.microsoft.com/office/drawing/2014/main" id="{3FF60D1B-4CA6-C3BA-FDC4-2B62C30F3D80}"/>
              </a:ext>
            </a:extLst>
          </p:cNvPr>
          <p:cNvSpPr>
            <a:spLocks noChangeArrowheads="1"/>
          </p:cNvSpPr>
          <p:nvPr/>
        </p:nvSpPr>
        <p:spPr bwMode="auto">
          <a:xfrm>
            <a:off x="457200" y="501134"/>
            <a:ext cx="33009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AI across various applications.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US" dirty="0"/>
          </a:p>
        </p:txBody>
      </p:sp>
      <p:sp>
        <p:nvSpPr>
          <p:cNvPr id="3" name="TextBox 3"/>
          <p:cNvSpPr txBox="1"/>
          <p:nvPr/>
        </p:nvSpPr>
        <p:spPr>
          <a:xfrm>
            <a:off x="6072953" y="1866900"/>
            <a:ext cx="6142093" cy="757964"/>
          </a:xfrm>
          <a:prstGeom prst="rect">
            <a:avLst/>
          </a:prstGeom>
        </p:spPr>
        <p:txBody>
          <a:bodyPr lIns="0" tIns="0" rIns="0" bIns="0" rtlCol="0" anchor="t">
            <a:spAutoFit/>
          </a:bodyPr>
          <a:lstStyle/>
          <a:p>
            <a:pPr marL="0" marR="0" algn="ctr">
              <a:lnSpc>
                <a:spcPct val="110000"/>
              </a:lnSpc>
              <a:spcBef>
                <a:spcPts val="0"/>
              </a:spcBef>
              <a:spcAft>
                <a:spcPts val="2400"/>
              </a:spcAft>
            </a:pPr>
            <a:r>
              <a:rPr lang="en-US" sz="4800" cap="all" dirty="0">
                <a:solidFill>
                  <a:schemeClr val="bg1"/>
                </a:solidFill>
                <a:effectLst/>
                <a:latin typeface="Algerian" panose="04020705040A02060702" pitchFamily="82" charset="0"/>
                <a:ea typeface="Times New Roman" panose="02020603050405020304" pitchFamily="18" charset="0"/>
                <a:cs typeface="Vrinda" panose="020B0502040204020203" pitchFamily="34" charset="0"/>
              </a:rPr>
              <a:t>Introduction</a:t>
            </a:r>
          </a:p>
        </p:txBody>
      </p:sp>
      <p:sp>
        <p:nvSpPr>
          <p:cNvPr id="4" name="TextBox 4"/>
          <p:cNvSpPr txBox="1"/>
          <p:nvPr/>
        </p:nvSpPr>
        <p:spPr>
          <a:xfrm>
            <a:off x="2911584" y="3378302"/>
            <a:ext cx="12464830" cy="4308872"/>
          </a:xfrm>
          <a:prstGeom prst="rect">
            <a:avLst/>
          </a:prstGeom>
        </p:spPr>
        <p:txBody>
          <a:bodyPr wrap="square" lIns="0" tIns="0" rIns="0" bIns="0" rtlCol="0" anchor="t">
            <a:spAutoFit/>
          </a:bodyPr>
          <a:lstStyle/>
          <a:p>
            <a:pPr algn="ctr">
              <a:lnSpc>
                <a:spcPts val="4200"/>
              </a:lnSpc>
            </a:pPr>
            <a:r>
              <a:rPr lang="en-US" sz="3600" dirty="0">
                <a:solidFill>
                  <a:srgbClr val="FFFFFF"/>
                </a:solidFill>
                <a:latin typeface="Times New Roman" panose="02020603050405020304" pitchFamily="18" charset="0"/>
                <a:cs typeface="Times New Roman" panose="02020603050405020304" pitchFamily="18" charset="0"/>
              </a:rPr>
              <a:t>Human emotions are an important part of communication, helping us express thoughts and feelings without words. Recognizing emotions automatically can bring new possibilities in healthcare, education, and human-computer interaction. For example, virtual assistants can respond better, and teachers can track student engagement. As the need for intelligent systems that adapt to human emotions grows, this project focuses on using machine learning to address this challenge in a simple yet effective way.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4" name="TextBox 4"/>
          <p:cNvSpPr txBox="1"/>
          <p:nvPr/>
        </p:nvSpPr>
        <p:spPr>
          <a:xfrm>
            <a:off x="3733800" y="5121322"/>
            <a:ext cx="10134600" cy="1038746"/>
          </a:xfrm>
          <a:prstGeom prst="rect">
            <a:avLst/>
          </a:prstGeom>
        </p:spPr>
        <p:txBody>
          <a:bodyPr wrap="square" lIns="0" tIns="0" rIns="0" bIns="0" rtlCol="0" anchor="t">
            <a:spAutoFit/>
          </a:bodyPr>
          <a:lstStyle/>
          <a:p>
            <a:pPr algn="ctr">
              <a:lnSpc>
                <a:spcPts val="8140"/>
              </a:lnSpc>
            </a:pPr>
            <a:r>
              <a:rPr lang="en-US" sz="7204" dirty="0">
                <a:latin typeface="Open Sauce Heavy"/>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flipH="1">
            <a:off x="5560554" y="0"/>
            <a:ext cx="127254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dirty="0"/>
          </a:p>
        </p:txBody>
      </p:sp>
      <p:sp>
        <p:nvSpPr>
          <p:cNvPr id="3" name="TextBox 3"/>
          <p:cNvSpPr txBox="1"/>
          <p:nvPr/>
        </p:nvSpPr>
        <p:spPr>
          <a:xfrm>
            <a:off x="838200" y="2324100"/>
            <a:ext cx="7198854" cy="927626"/>
          </a:xfrm>
          <a:prstGeom prst="rect">
            <a:avLst/>
          </a:prstGeom>
        </p:spPr>
        <p:txBody>
          <a:bodyPr lIns="0" tIns="0" rIns="0" bIns="0" rtlCol="0" anchor="t">
            <a:spAutoFit/>
          </a:bodyPr>
          <a:lstStyle/>
          <a:p>
            <a:pPr>
              <a:lnSpc>
                <a:spcPts val="8140"/>
              </a:lnSpc>
            </a:pPr>
            <a:r>
              <a:rPr lang="en-US" sz="4800" dirty="0">
                <a:solidFill>
                  <a:srgbClr val="FFFFFF"/>
                </a:solidFill>
                <a:latin typeface="Algerian" panose="04020705040A02060702" pitchFamily="82" charset="0"/>
              </a:rPr>
              <a:t>motivation</a:t>
            </a:r>
          </a:p>
        </p:txBody>
      </p:sp>
      <p:sp>
        <p:nvSpPr>
          <p:cNvPr id="4" name="TextBox 4"/>
          <p:cNvSpPr txBox="1"/>
          <p:nvPr/>
        </p:nvSpPr>
        <p:spPr>
          <a:xfrm>
            <a:off x="1028700" y="3390900"/>
            <a:ext cx="8115300" cy="503279"/>
          </a:xfrm>
          <a:prstGeom prst="rect">
            <a:avLst/>
          </a:prstGeom>
        </p:spPr>
        <p:txBody>
          <a:bodyPr lIns="0" tIns="0" rIns="0" bIns="0" rtlCol="0" anchor="t">
            <a:spAutoFit/>
          </a:bodyPr>
          <a:lstStyle/>
          <a:p>
            <a:pPr algn="just">
              <a:lnSpc>
                <a:spcPts val="4200"/>
              </a:lnSpc>
            </a:pPr>
            <a:endParaRPr lang="en-US" sz="3000" dirty="0">
              <a:solidFill>
                <a:srgbClr val="FFFFFF"/>
              </a:solidFill>
              <a:latin typeface="Open Sans Bold"/>
            </a:endParaRPr>
          </a:p>
        </p:txBody>
      </p:sp>
      <p:sp>
        <p:nvSpPr>
          <p:cNvPr id="5" name="TextBox 4">
            <a:extLst>
              <a:ext uri="{FF2B5EF4-FFF2-40B4-BE49-F238E27FC236}">
                <a16:creationId xmlns:a16="http://schemas.microsoft.com/office/drawing/2014/main" id="{4218F108-0835-43DE-9E29-25C0E5A3E9B7}"/>
              </a:ext>
            </a:extLst>
          </p:cNvPr>
          <p:cNvSpPr txBox="1"/>
          <p:nvPr/>
        </p:nvSpPr>
        <p:spPr>
          <a:xfrm>
            <a:off x="457200" y="4229100"/>
            <a:ext cx="14973300" cy="3970318"/>
          </a:xfrm>
          <a:prstGeom prst="rect">
            <a:avLst/>
          </a:prstGeom>
          <a:noFill/>
        </p:spPr>
        <p:txBody>
          <a:bodyPr wrap="square" rtlCol="0">
            <a:spAutoFit/>
          </a:bodyPr>
          <a:lstStyle/>
          <a:p>
            <a:pPr marL="457200" indent="-45720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Emotion recognition helps improve communication and     </a:t>
            </a:r>
          </a:p>
          <a:p>
            <a:r>
              <a:rPr lang="en-US" sz="3600" dirty="0">
                <a:solidFill>
                  <a:schemeClr val="bg1"/>
                </a:solidFill>
                <a:latin typeface="Times New Roman" panose="02020603050405020304" pitchFamily="18" charset="0"/>
                <a:cs typeface="Times New Roman" panose="02020603050405020304" pitchFamily="18" charset="0"/>
              </a:rPr>
              <a:t>    makes interactions more thoughtful.</a:t>
            </a:r>
          </a:p>
          <a:p>
            <a:pPr marL="457200" indent="-45720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Machine learning can pick up small emotional clues,     </a:t>
            </a:r>
          </a:p>
          <a:p>
            <a:r>
              <a:rPr lang="en-US" sz="3600" dirty="0">
                <a:solidFill>
                  <a:schemeClr val="bg1"/>
                </a:solidFill>
                <a:latin typeface="Times New Roman" panose="02020603050405020304" pitchFamily="18" charset="0"/>
                <a:cs typeface="Times New Roman" panose="02020603050405020304" pitchFamily="18" charset="0"/>
              </a:rPr>
              <a:t>    making the system more accurate and reducing mistakes.</a:t>
            </a:r>
          </a:p>
          <a:p>
            <a:pPr marL="457200" indent="-45720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Applications in healthcare, education, and everyday     </a:t>
            </a:r>
          </a:p>
          <a:p>
            <a:r>
              <a:rPr lang="en-US" sz="3600" dirty="0">
                <a:solidFill>
                  <a:schemeClr val="bg1"/>
                </a:solidFill>
                <a:latin typeface="Times New Roman" panose="02020603050405020304" pitchFamily="18" charset="0"/>
                <a:cs typeface="Times New Roman" panose="02020603050405020304" pitchFamily="18" charset="0"/>
              </a:rPr>
              <a:t>    technology make life more accessible and user-friendly.</a:t>
            </a:r>
          </a:p>
          <a:p>
            <a:pPr marL="457200" indent="-457200">
              <a:buFont typeface="Arial" panose="020B0604020202020204" pitchFamily="34" charset="0"/>
              <a:buChar char="•"/>
            </a:pPr>
            <a:endParaRPr lang="en-US"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81BB54-7DE1-483D-A595-C23F3727BF48}"/>
              </a:ext>
            </a:extLst>
          </p:cNvPr>
          <p:cNvSpPr txBox="1"/>
          <p:nvPr/>
        </p:nvSpPr>
        <p:spPr>
          <a:xfrm>
            <a:off x="5486400" y="7962900"/>
            <a:ext cx="8077200" cy="1200329"/>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The main aim of our project is to detect skin disease effectively and efficiently</a:t>
            </a:r>
          </a:p>
        </p:txBody>
      </p:sp>
      <p:pic>
        <p:nvPicPr>
          <p:cNvPr id="10" name="Picture 9">
            <a:extLst>
              <a:ext uri="{FF2B5EF4-FFF2-40B4-BE49-F238E27FC236}">
                <a16:creationId xmlns:a16="http://schemas.microsoft.com/office/drawing/2014/main" id="{3A52175E-0D95-4895-AAF3-4AC4E5252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1" name="TextBox 3">
            <a:extLst>
              <a:ext uri="{FF2B5EF4-FFF2-40B4-BE49-F238E27FC236}">
                <a16:creationId xmlns:a16="http://schemas.microsoft.com/office/drawing/2014/main" id="{32F68445-5734-4A46-8133-3E8A947342CD}"/>
              </a:ext>
            </a:extLst>
          </p:cNvPr>
          <p:cNvSpPr txBox="1"/>
          <p:nvPr/>
        </p:nvSpPr>
        <p:spPr>
          <a:xfrm>
            <a:off x="3429000" y="495300"/>
            <a:ext cx="10896600" cy="927626"/>
          </a:xfrm>
          <a:prstGeom prst="rect">
            <a:avLst/>
          </a:prstGeom>
        </p:spPr>
        <p:txBody>
          <a:bodyPr wrap="square" lIns="0" tIns="0" rIns="0" bIns="0" rtlCol="0" anchor="t">
            <a:spAutoFit/>
          </a:bodyPr>
          <a:lstStyle/>
          <a:p>
            <a:pPr algn="ctr">
              <a:lnSpc>
                <a:spcPts val="8140"/>
              </a:lnSpc>
            </a:pPr>
            <a:r>
              <a:rPr lang="en-US" sz="4800" dirty="0">
                <a:solidFill>
                  <a:srgbClr val="FFFFFF"/>
                </a:solidFill>
                <a:latin typeface="Algerian" panose="04020705040A02060702" pitchFamily="82" charset="0"/>
              </a:rPr>
              <a:t>Project objective &amp; scope</a:t>
            </a:r>
          </a:p>
        </p:txBody>
      </p:sp>
      <p:sp>
        <p:nvSpPr>
          <p:cNvPr id="14" name="TextBox 4">
            <a:extLst>
              <a:ext uri="{FF2B5EF4-FFF2-40B4-BE49-F238E27FC236}">
                <a16:creationId xmlns:a16="http://schemas.microsoft.com/office/drawing/2014/main" id="{E7D0AAD7-558B-45A9-95DD-3BE52E0DACF1}"/>
              </a:ext>
            </a:extLst>
          </p:cNvPr>
          <p:cNvSpPr txBox="1"/>
          <p:nvPr/>
        </p:nvSpPr>
        <p:spPr>
          <a:xfrm>
            <a:off x="533400" y="1625947"/>
            <a:ext cx="10896600" cy="9156353"/>
          </a:xfrm>
          <a:prstGeom prst="rect">
            <a:avLst/>
          </a:prstGeom>
        </p:spPr>
        <p:txBody>
          <a:bodyPr wrap="square" lIns="0" tIns="0" rIns="0" bIns="0" rtlCol="0" anchor="t">
            <a:spAutoFit/>
          </a:bodyPr>
          <a:lstStyle/>
          <a:p>
            <a:pPr marL="571500" indent="-571500">
              <a:lnSpc>
                <a:spcPts val="4200"/>
              </a:lnSpc>
              <a:buFont typeface="Wingdings" panose="05000000000000000000" pitchFamily="2" charset="2"/>
              <a:buChar char="q"/>
            </a:pPr>
            <a:r>
              <a:rPr lang="en-US" sz="3600" b="1" dirty="0">
                <a:solidFill>
                  <a:schemeClr val="bg1"/>
                </a:solidFill>
                <a:latin typeface="Algerian" panose="04020705040A02060702" pitchFamily="82" charset="0"/>
                <a:cs typeface="Times New Roman" panose="02020603050405020304" pitchFamily="18" charset="0"/>
              </a:rPr>
              <a:t>OBJECTIVE:</a:t>
            </a:r>
          </a:p>
          <a:p>
            <a:pPr marL="571500" indent="-571500">
              <a:lnSpc>
                <a:spcPts val="4200"/>
              </a:lnSpc>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The main objective of our project is to accurately identify emotions through facial expressions.</a:t>
            </a:r>
          </a:p>
          <a:p>
            <a:pPr marL="571500" indent="-571500">
              <a:lnSpc>
                <a:spcPts val="4200"/>
              </a:lnSpc>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Build a system that classifies emotions in real-time to improve interactions and user experience.</a:t>
            </a:r>
          </a:p>
          <a:p>
            <a:pPr marL="571500" indent="-571500">
              <a:lnSpc>
                <a:spcPts val="4200"/>
              </a:lnSpc>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Ensure the solution is efficient and adaptable to various applications.</a:t>
            </a:r>
          </a:p>
          <a:p>
            <a:pPr marL="571500" indent="-571500">
              <a:lnSpc>
                <a:spcPts val="4200"/>
              </a:lnSpc>
              <a:buFont typeface="Arial" panose="020B0604020202020204" pitchFamily="34" charset="0"/>
              <a:buChar char="•"/>
            </a:pP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lnSpc>
                <a:spcPts val="4200"/>
              </a:lnSpc>
              <a:buFont typeface="Wingdings" panose="05000000000000000000" pitchFamily="2" charset="2"/>
              <a:buChar char="q"/>
            </a:pPr>
            <a:r>
              <a:rPr lang="en-US" sz="3600" b="1" dirty="0">
                <a:solidFill>
                  <a:schemeClr val="bg1"/>
                </a:solidFill>
                <a:latin typeface="Algerian" panose="04020705040A02060702" pitchFamily="82" charset="0"/>
                <a:cs typeface="Times New Roman" panose="02020603050405020304" pitchFamily="18" charset="0"/>
              </a:rPr>
              <a:t>SCOPE:</a:t>
            </a:r>
          </a:p>
          <a:p>
            <a:pPr marL="571500" indent="-571500">
              <a:lnSpc>
                <a:spcPts val="4200"/>
              </a:lnSpc>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Understand emotions and their facial expressions for training the recognition model.</a:t>
            </a:r>
          </a:p>
          <a:p>
            <a:pPr marL="571500" indent="-571500">
              <a:lnSpc>
                <a:spcPts val="4200"/>
              </a:lnSpc>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Develop a simple, user-friendly system for use in healthcare, education, and other fields.</a:t>
            </a:r>
          </a:p>
          <a:p>
            <a:pPr marL="571500" indent="-571500">
              <a:lnSpc>
                <a:spcPts val="4200"/>
              </a:lnSpc>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Explore future improvements for real-time emotion detection.</a:t>
            </a:r>
          </a:p>
          <a:p>
            <a:pPr>
              <a:lnSpc>
                <a:spcPts val="4200"/>
              </a:lnSpc>
            </a:pPr>
            <a:endParaRPr lang="en-US" sz="3600" dirty="0">
              <a:solidFill>
                <a:schemeClr val="bg1"/>
              </a:solidFill>
              <a:latin typeface="Times New Roman" panose="02020603050405020304" pitchFamily="18" charset="0"/>
              <a:cs typeface="Times New Roman" panose="02020603050405020304" pitchFamily="18" charset="0"/>
            </a:endParaRPr>
          </a:p>
          <a:p>
            <a:pPr>
              <a:lnSpc>
                <a:spcPts val="4200"/>
              </a:lnSpc>
            </a:pPr>
            <a:endParaRPr lang="en-US" sz="36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1259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715000" y="876299"/>
            <a:ext cx="12573000" cy="9390017"/>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568" r="-8398"/>
            </a:stretch>
          </a:blipFill>
        </p:spPr>
        <p:txBody>
          <a:bodyPr/>
          <a:lstStyle/>
          <a:p>
            <a:endParaRPr lang="en-US"/>
          </a:p>
        </p:txBody>
      </p:sp>
      <p:sp>
        <p:nvSpPr>
          <p:cNvPr id="3" name="TextBox 3"/>
          <p:cNvSpPr txBox="1"/>
          <p:nvPr/>
        </p:nvSpPr>
        <p:spPr>
          <a:xfrm>
            <a:off x="1066800" y="1638300"/>
            <a:ext cx="6743700" cy="927626"/>
          </a:xfrm>
          <a:prstGeom prst="rect">
            <a:avLst/>
          </a:prstGeom>
        </p:spPr>
        <p:txBody>
          <a:bodyPr wrap="square" lIns="0" tIns="0" rIns="0" bIns="0" rtlCol="0" anchor="t">
            <a:spAutoFit/>
          </a:bodyPr>
          <a:lstStyle/>
          <a:p>
            <a:pPr>
              <a:lnSpc>
                <a:spcPts val="8140"/>
              </a:lnSpc>
            </a:pPr>
            <a:r>
              <a:rPr lang="en-US" sz="4800" dirty="0">
                <a:solidFill>
                  <a:srgbClr val="FFFFFF"/>
                </a:solidFill>
                <a:latin typeface="Algerian" panose="04020705040A02060702" pitchFamily="82" charset="0"/>
              </a:rPr>
              <a:t>Tools &amp; Resources</a:t>
            </a:r>
          </a:p>
        </p:txBody>
      </p:sp>
      <p:sp>
        <p:nvSpPr>
          <p:cNvPr id="7" name="TextBox 4">
            <a:extLst>
              <a:ext uri="{FF2B5EF4-FFF2-40B4-BE49-F238E27FC236}">
                <a16:creationId xmlns:a16="http://schemas.microsoft.com/office/drawing/2014/main" id="{A8912C92-32A4-4237-9FB8-302DBF071CDB}"/>
              </a:ext>
            </a:extLst>
          </p:cNvPr>
          <p:cNvSpPr txBox="1"/>
          <p:nvPr/>
        </p:nvSpPr>
        <p:spPr>
          <a:xfrm>
            <a:off x="1066800" y="3369339"/>
            <a:ext cx="12115800" cy="3770263"/>
          </a:xfrm>
          <a:prstGeom prst="rect">
            <a:avLst/>
          </a:prstGeom>
        </p:spPr>
        <p:txBody>
          <a:bodyPr wrap="square" lIns="0" tIns="0" rIns="0" bIns="0" rtlCol="0" anchor="t">
            <a:spAutoFit/>
          </a:bodyPr>
          <a:lstStyle/>
          <a:p>
            <a:pPr marL="571500" indent="-571500" algn="just">
              <a:lnSpc>
                <a:spcPts val="4200"/>
              </a:lnSpc>
              <a:buFont typeface="Arial" panose="020B0604020202020204" pitchFamily="34" charset="0"/>
              <a:buChar char="•"/>
            </a:pPr>
            <a:r>
              <a:rPr lang="en-US" sz="3600" b="1" dirty="0">
                <a:solidFill>
                  <a:schemeClr val="bg1"/>
                </a:solidFill>
                <a:effectLst/>
                <a:latin typeface="Times New Roman" panose="02020603050405020304" pitchFamily="18" charset="0"/>
                <a:ea typeface="Constantia" panose="02030602050306030303" pitchFamily="18" charset="0"/>
                <a:cs typeface="Times New Roman" panose="02020603050405020304" pitchFamily="18" charset="0"/>
              </a:rPr>
              <a:t>Python (Language)</a:t>
            </a:r>
          </a:p>
          <a:p>
            <a:pPr marL="571500" indent="-571500" algn="just">
              <a:lnSpc>
                <a:spcPts val="4200"/>
              </a:lnSpc>
              <a:buFont typeface="Arial" panose="020B0604020202020204" pitchFamily="34" charset="0"/>
              <a:buChar char="•"/>
            </a:pPr>
            <a:r>
              <a:rPr lang="en-US" sz="3600" b="1" dirty="0">
                <a:solidFill>
                  <a:schemeClr val="bg1"/>
                </a:solidFill>
                <a:effectLst/>
                <a:latin typeface="Times New Roman" panose="02020603050405020304" pitchFamily="18" charset="0"/>
                <a:ea typeface="Constantia" panose="02030602050306030303" pitchFamily="18" charset="0"/>
                <a:cs typeface="Times New Roman" panose="02020603050405020304" pitchFamily="18" charset="0"/>
              </a:rPr>
              <a:t>scikit-learn (Machine learning library)</a:t>
            </a:r>
          </a:p>
          <a:p>
            <a:pPr marL="571500" indent="-571500" algn="just">
              <a:lnSpc>
                <a:spcPts val="4200"/>
              </a:lnSpc>
              <a:buFont typeface="Arial" panose="020B0604020202020204" pitchFamily="34" charset="0"/>
              <a:buChar char="•"/>
            </a:pPr>
            <a:r>
              <a:rPr lang="en-US" sz="3600" b="1" dirty="0">
                <a:solidFill>
                  <a:schemeClr val="bg1"/>
                </a:solidFill>
                <a:effectLst/>
                <a:latin typeface="Times New Roman" panose="02020603050405020304" pitchFamily="18" charset="0"/>
                <a:ea typeface="Constantia" panose="02030602050306030303" pitchFamily="18" charset="0"/>
                <a:cs typeface="Times New Roman" panose="02020603050405020304" pitchFamily="18" charset="0"/>
              </a:rPr>
              <a:t>scikit-image (Library</a:t>
            </a:r>
            <a:r>
              <a:rPr lang="en-US" sz="3600" b="1" dirty="0">
                <a:solidFill>
                  <a:schemeClr val="bg1"/>
                </a:solidFill>
                <a:latin typeface="Times New Roman" panose="02020603050405020304" pitchFamily="18" charset="0"/>
                <a:ea typeface="Constantia" panose="02030602050306030303" pitchFamily="18" charset="0"/>
                <a:cs typeface="Times New Roman" panose="02020603050405020304" pitchFamily="18" charset="0"/>
              </a:rPr>
              <a:t>)</a:t>
            </a:r>
          </a:p>
          <a:p>
            <a:pPr marL="571500" indent="-571500" algn="just">
              <a:lnSpc>
                <a:spcPts val="4200"/>
              </a:lnSpc>
              <a:buFont typeface="Arial" panose="020B0604020202020204" pitchFamily="34" charset="0"/>
              <a:buChar char="•"/>
            </a:pPr>
            <a:r>
              <a:rPr lang="en-US" sz="3600" b="1" dirty="0">
                <a:solidFill>
                  <a:schemeClr val="bg1"/>
                </a:solidFill>
                <a:latin typeface="Times New Roman" panose="02020603050405020304" pitchFamily="18" charset="0"/>
                <a:ea typeface="Constantia" panose="02030602050306030303" pitchFamily="18" charset="0"/>
                <a:cs typeface="Times New Roman" panose="02020603050405020304" pitchFamily="18" charset="0"/>
              </a:rPr>
              <a:t>Matplotlib (Visualization </a:t>
            </a:r>
            <a:r>
              <a:rPr lang="en-US" sz="3600" b="1" dirty="0">
                <a:solidFill>
                  <a:schemeClr val="bg1"/>
                </a:solidFill>
                <a:effectLst/>
                <a:latin typeface="Times New Roman" panose="02020603050405020304" pitchFamily="18" charset="0"/>
                <a:ea typeface="Constantia" panose="02030602050306030303" pitchFamily="18" charset="0"/>
                <a:cs typeface="Times New Roman" panose="02020603050405020304" pitchFamily="18" charset="0"/>
              </a:rPr>
              <a:t>Library</a:t>
            </a:r>
            <a:r>
              <a:rPr lang="en-US" sz="3600" b="1" dirty="0">
                <a:solidFill>
                  <a:schemeClr val="bg1"/>
                </a:solidFill>
                <a:latin typeface="Times New Roman" panose="02020603050405020304" pitchFamily="18" charset="0"/>
                <a:ea typeface="Constantia" panose="02030602050306030303" pitchFamily="18" charset="0"/>
                <a:cs typeface="Times New Roman" panose="02020603050405020304" pitchFamily="18" charset="0"/>
              </a:rPr>
              <a:t>)</a:t>
            </a:r>
          </a:p>
          <a:p>
            <a:pPr marL="571500" indent="-571500" algn="just">
              <a:lnSpc>
                <a:spcPts val="4200"/>
              </a:lnSpc>
              <a:buFont typeface="Arial" panose="020B0604020202020204" pitchFamily="34" charset="0"/>
              <a:buChar char="•"/>
            </a:pPr>
            <a:r>
              <a:rPr lang="en-US" sz="3600" b="1" dirty="0">
                <a:solidFill>
                  <a:schemeClr val="bg1"/>
                </a:solidFill>
                <a:effectLst/>
                <a:latin typeface="Times New Roman" panose="02020603050405020304" pitchFamily="18" charset="0"/>
                <a:ea typeface="Constantia" panose="02030602050306030303" pitchFamily="18" charset="0"/>
                <a:cs typeface="Times New Roman" panose="02020603050405020304" pitchFamily="18" charset="0"/>
              </a:rPr>
              <a:t>OpenCV (</a:t>
            </a:r>
            <a:r>
              <a:rPr lang="en-US" sz="3600" b="1" dirty="0">
                <a:solidFill>
                  <a:schemeClr val="bg1"/>
                </a:solidFill>
                <a:latin typeface="Times New Roman" panose="02020603050405020304" pitchFamily="18" charset="0"/>
                <a:ea typeface="Constantia" panose="02030602050306030303" pitchFamily="18" charset="0"/>
                <a:cs typeface="Times New Roman" panose="02020603050405020304" pitchFamily="18" charset="0"/>
              </a:rPr>
              <a:t>I</a:t>
            </a:r>
            <a:r>
              <a:rPr lang="en-US" sz="3600" b="1" dirty="0">
                <a:solidFill>
                  <a:schemeClr val="bg1"/>
                </a:solidFill>
                <a:effectLst/>
                <a:latin typeface="Times New Roman" panose="02020603050405020304" pitchFamily="18" charset="0"/>
                <a:ea typeface="Constantia" panose="02030602050306030303" pitchFamily="18" charset="0"/>
                <a:cs typeface="Times New Roman" panose="02020603050405020304" pitchFamily="18" charset="0"/>
              </a:rPr>
              <a:t>mage processing Library)</a:t>
            </a:r>
          </a:p>
          <a:p>
            <a:pPr marL="571500" indent="-571500" algn="just">
              <a:lnSpc>
                <a:spcPts val="4200"/>
              </a:lnSpc>
              <a:buFont typeface="Arial" panose="020B0604020202020204" pitchFamily="34" charset="0"/>
              <a:buChar char="•"/>
            </a:pPr>
            <a:r>
              <a:rPr lang="en-US" sz="3600" b="1" dirty="0" err="1">
                <a:solidFill>
                  <a:schemeClr val="bg1"/>
                </a:solidFill>
                <a:effectLst/>
                <a:latin typeface="Times New Roman" panose="02020603050405020304" pitchFamily="18" charset="0"/>
                <a:ea typeface="Constantia" panose="02030602050306030303" pitchFamily="18" charset="0"/>
                <a:cs typeface="Times New Roman" panose="02020603050405020304" pitchFamily="18" charset="0"/>
              </a:rPr>
              <a:t>Jupyter</a:t>
            </a:r>
            <a:r>
              <a:rPr lang="en-US" sz="3600" b="1" dirty="0">
                <a:solidFill>
                  <a:schemeClr val="bg1"/>
                </a:solidFill>
                <a:effectLst/>
                <a:latin typeface="Times New Roman" panose="02020603050405020304" pitchFamily="18" charset="0"/>
                <a:ea typeface="Constantia" panose="02030602050306030303" pitchFamily="18" charset="0"/>
                <a:cs typeface="Times New Roman" panose="02020603050405020304" pitchFamily="18" charset="0"/>
              </a:rPr>
              <a:t> Notebook (Platform)</a:t>
            </a:r>
          </a:p>
          <a:p>
            <a:pPr marL="571500" indent="-571500" algn="just">
              <a:lnSpc>
                <a:spcPts val="4200"/>
              </a:lnSpc>
              <a:buFont typeface="Arial" panose="020B0604020202020204" pitchFamily="34" charset="0"/>
              <a:buChar char="•"/>
            </a:pPr>
            <a:r>
              <a:rPr lang="en-US" sz="3600" b="1" dirty="0">
                <a:solidFill>
                  <a:schemeClr val="bg1"/>
                </a:solidFill>
                <a:effectLst/>
                <a:latin typeface="Times New Roman" panose="02020603050405020304" pitchFamily="18" charset="0"/>
                <a:ea typeface="Constantia" panose="02030602050306030303" pitchFamily="18" charset="0"/>
                <a:cs typeface="Times New Roman" panose="02020603050405020304" pitchFamily="18" charset="0"/>
              </a:rPr>
              <a:t>Emotion Dataset (Image Dataset)</a:t>
            </a:r>
            <a:endParaRPr lang="en-US"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txBody>
          <a:bodyPr/>
          <a:lstStyle/>
          <a:p>
            <a:endParaRPr lang="en-US" dirty="0"/>
          </a:p>
        </p:txBody>
      </p:sp>
      <p:sp>
        <p:nvSpPr>
          <p:cNvPr id="3" name="TextBox 3"/>
          <p:cNvSpPr txBox="1"/>
          <p:nvPr/>
        </p:nvSpPr>
        <p:spPr>
          <a:xfrm>
            <a:off x="912537" y="1790700"/>
            <a:ext cx="6142093" cy="927626"/>
          </a:xfrm>
          <a:prstGeom prst="rect">
            <a:avLst/>
          </a:prstGeom>
        </p:spPr>
        <p:txBody>
          <a:bodyPr lIns="0" tIns="0" rIns="0" bIns="0" rtlCol="0" anchor="t">
            <a:spAutoFit/>
          </a:bodyPr>
          <a:lstStyle/>
          <a:p>
            <a:pPr algn="ctr">
              <a:lnSpc>
                <a:spcPts val="8140"/>
              </a:lnSpc>
            </a:pPr>
            <a:r>
              <a:rPr lang="en-US" sz="4800" dirty="0">
                <a:solidFill>
                  <a:srgbClr val="FFFFFF"/>
                </a:solidFill>
                <a:latin typeface="Algerian" panose="04020705040A02060702" pitchFamily="82" charset="0"/>
              </a:rPr>
              <a:t>Process of work</a:t>
            </a:r>
          </a:p>
        </p:txBody>
      </p:sp>
      <p:sp>
        <p:nvSpPr>
          <p:cNvPr id="4" name="TextBox 4"/>
          <p:cNvSpPr txBox="1"/>
          <p:nvPr/>
        </p:nvSpPr>
        <p:spPr>
          <a:xfrm>
            <a:off x="1371600" y="3619500"/>
            <a:ext cx="11975661" cy="3734933"/>
          </a:xfrm>
          <a:prstGeom prst="rect">
            <a:avLst/>
          </a:prstGeom>
        </p:spPr>
        <p:txBody>
          <a:bodyPr lIns="0" tIns="0" rIns="0" bIns="0" rtlCol="0" anchor="t">
            <a:spAutoFit/>
          </a:bodyPr>
          <a:lstStyle/>
          <a:p>
            <a:pPr marL="571500" indent="-571500">
              <a:lnSpc>
                <a:spcPts val="4200"/>
              </a:lnSpc>
              <a:buFont typeface="Arial" panose="020B0604020202020204" pitchFamily="34" charset="0"/>
              <a:buChar char="•"/>
            </a:pPr>
            <a:r>
              <a:rPr lang="en-US" sz="3600" b="1" dirty="0">
                <a:solidFill>
                  <a:srgbClr val="FFFFFF"/>
                </a:solidFill>
                <a:latin typeface="Times New Roman" panose="02020603050405020304" pitchFamily="18" charset="0"/>
                <a:cs typeface="Times New Roman" panose="02020603050405020304" pitchFamily="18" charset="0"/>
              </a:rPr>
              <a:t>Data Collection</a:t>
            </a:r>
          </a:p>
          <a:p>
            <a:pPr marL="571500" indent="-571500">
              <a:lnSpc>
                <a:spcPts val="4200"/>
              </a:lnSpc>
              <a:buFont typeface="Arial" panose="020B0604020202020204" pitchFamily="34" charset="0"/>
              <a:buChar char="•"/>
            </a:pPr>
            <a:r>
              <a:rPr lang="en-US" sz="3600" b="1" dirty="0">
                <a:solidFill>
                  <a:srgbClr val="FFFFFF"/>
                </a:solidFill>
                <a:latin typeface="Times New Roman" panose="02020603050405020304" pitchFamily="18" charset="0"/>
                <a:cs typeface="Times New Roman" panose="02020603050405020304" pitchFamily="18" charset="0"/>
              </a:rPr>
              <a:t>Data Preprocessing</a:t>
            </a:r>
          </a:p>
          <a:p>
            <a:pPr marL="571500" indent="-571500">
              <a:lnSpc>
                <a:spcPts val="4200"/>
              </a:lnSpc>
              <a:buFont typeface="Arial" panose="020B0604020202020204" pitchFamily="34" charset="0"/>
              <a:buChar char="•"/>
            </a:pPr>
            <a:r>
              <a:rPr lang="en-US" sz="3600" b="1" dirty="0">
                <a:solidFill>
                  <a:srgbClr val="FFFFFF"/>
                </a:solidFill>
                <a:latin typeface="Times New Roman" panose="02020603050405020304" pitchFamily="18" charset="0"/>
                <a:cs typeface="Times New Roman" panose="02020603050405020304" pitchFamily="18" charset="0"/>
              </a:rPr>
              <a:t>Model Development</a:t>
            </a:r>
          </a:p>
          <a:p>
            <a:pPr marL="571500" indent="-571500">
              <a:lnSpc>
                <a:spcPts val="4200"/>
              </a:lnSpc>
              <a:buFont typeface="Arial" panose="020B0604020202020204" pitchFamily="34" charset="0"/>
              <a:buChar char="•"/>
            </a:pPr>
            <a:r>
              <a:rPr lang="en-US" sz="3600" b="1" dirty="0">
                <a:solidFill>
                  <a:srgbClr val="FFFFFF"/>
                </a:solidFill>
                <a:latin typeface="Times New Roman" panose="02020603050405020304" pitchFamily="18" charset="0"/>
                <a:cs typeface="Times New Roman" panose="02020603050405020304" pitchFamily="18" charset="0"/>
              </a:rPr>
              <a:t>Model Training</a:t>
            </a:r>
          </a:p>
          <a:p>
            <a:pPr marL="571500" indent="-571500">
              <a:lnSpc>
                <a:spcPts val="4200"/>
              </a:lnSpc>
              <a:buFont typeface="Arial" panose="020B0604020202020204" pitchFamily="34" charset="0"/>
              <a:buChar char="•"/>
            </a:pPr>
            <a:r>
              <a:rPr lang="en-US" sz="3600" b="1" dirty="0">
                <a:solidFill>
                  <a:srgbClr val="FFFFFF"/>
                </a:solidFill>
                <a:latin typeface="Times New Roman" panose="02020603050405020304" pitchFamily="18" charset="0"/>
                <a:cs typeface="Times New Roman" panose="02020603050405020304" pitchFamily="18" charset="0"/>
              </a:rPr>
              <a:t>Testing and Validation</a:t>
            </a:r>
          </a:p>
          <a:p>
            <a:pPr marL="571500" indent="-571500">
              <a:lnSpc>
                <a:spcPts val="4200"/>
              </a:lnSpc>
              <a:buFont typeface="Arial" panose="020B0604020202020204" pitchFamily="34" charset="0"/>
              <a:buChar char="•"/>
            </a:pPr>
            <a:r>
              <a:rPr lang="en-US" sz="3600" b="1" dirty="0">
                <a:solidFill>
                  <a:srgbClr val="FFFFFF"/>
                </a:solidFill>
                <a:latin typeface="Times New Roman" panose="02020603050405020304" pitchFamily="18" charset="0"/>
                <a:cs typeface="Times New Roman" panose="02020603050405020304" pitchFamily="18" charset="0"/>
              </a:rPr>
              <a:t>Model Evaluation</a:t>
            </a:r>
          </a:p>
          <a:p>
            <a:pPr marL="571500" indent="-571500">
              <a:lnSpc>
                <a:spcPts val="4200"/>
              </a:lnSpc>
              <a:buFont typeface="Arial" panose="020B0604020202020204" pitchFamily="34" charset="0"/>
              <a:buChar char="•"/>
            </a:pPr>
            <a:r>
              <a:rPr lang="en-US" sz="3600" b="1" dirty="0">
                <a:solidFill>
                  <a:srgbClr val="FFFFFF"/>
                </a:solidFill>
                <a:latin typeface="Times New Roman" panose="02020603050405020304" pitchFamily="18" charset="0"/>
                <a:cs typeface="Times New Roman" panose="02020603050405020304" pitchFamily="18" charset="0"/>
              </a:rPr>
              <a:t>Documentation</a:t>
            </a:r>
          </a:p>
        </p:txBody>
      </p:sp>
    </p:spTree>
    <p:extLst>
      <p:ext uri="{BB962C8B-B14F-4D97-AF65-F5344CB8AC3E}">
        <p14:creationId xmlns:p14="http://schemas.microsoft.com/office/powerpoint/2010/main" val="3614936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Freeform 2"/>
          <p:cNvSpPr/>
          <p:nvPr/>
        </p:nvSpPr>
        <p:spPr>
          <a:xfrm>
            <a:off x="7696200" y="0"/>
            <a:ext cx="10591800" cy="10287001"/>
          </a:xfrm>
          <a:custGeom>
            <a:avLst/>
            <a:gdLst/>
            <a:ahLst/>
            <a:cxnLst/>
            <a:rect l="l" t="t" r="r" b="b"/>
            <a:pathLst>
              <a:path w="15600762" h="10257501">
                <a:moveTo>
                  <a:pt x="0" y="0"/>
                </a:moveTo>
                <a:lnTo>
                  <a:pt x="15600762" y="0"/>
                </a:lnTo>
                <a:lnTo>
                  <a:pt x="15600762" y="10257501"/>
                </a:lnTo>
                <a:lnTo>
                  <a:pt x="0" y="1025750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56033" y="954562"/>
            <a:ext cx="7886700" cy="927626"/>
          </a:xfrm>
          <a:prstGeom prst="rect">
            <a:avLst/>
          </a:prstGeom>
        </p:spPr>
        <p:txBody>
          <a:bodyPr wrap="square" lIns="0" tIns="0" rIns="0" bIns="0" rtlCol="0" anchor="t">
            <a:spAutoFit/>
          </a:bodyPr>
          <a:lstStyle/>
          <a:p>
            <a:pPr>
              <a:lnSpc>
                <a:spcPts val="8140"/>
              </a:lnSpc>
            </a:pPr>
            <a:r>
              <a:rPr lang="en-US" sz="4800" dirty="0">
                <a:solidFill>
                  <a:srgbClr val="FFFFFF"/>
                </a:solidFill>
                <a:latin typeface="Algerian" panose="04020705040A02060702" pitchFamily="82" charset="0"/>
              </a:rPr>
              <a:t>Project dataset</a:t>
            </a:r>
          </a:p>
        </p:txBody>
      </p:sp>
      <p:sp>
        <p:nvSpPr>
          <p:cNvPr id="4" name="TextBox 4"/>
          <p:cNvSpPr txBox="1"/>
          <p:nvPr/>
        </p:nvSpPr>
        <p:spPr>
          <a:xfrm>
            <a:off x="1066800" y="2308986"/>
            <a:ext cx="8686800" cy="7001917"/>
          </a:xfrm>
          <a:prstGeom prst="rect">
            <a:avLst/>
          </a:prstGeom>
        </p:spPr>
        <p:txBody>
          <a:bodyPr wrap="square" lIns="0" tIns="0" rIns="0" bIns="0" rtlCol="0" anchor="t">
            <a:spAutoFit/>
          </a:bodyPr>
          <a:lstStyle/>
          <a:p>
            <a:pPr algn="just">
              <a:lnSpc>
                <a:spcPts val="4200"/>
              </a:lnSpc>
            </a:pPr>
            <a:r>
              <a:rPr lang="en-US" sz="3600" dirty="0">
                <a:solidFill>
                  <a:schemeClr val="bg1"/>
                </a:solidFill>
                <a:latin typeface="Times New Roman" panose="02020603050405020304" pitchFamily="18" charset="0"/>
                <a:cs typeface="Times New Roman" panose="02020603050405020304" pitchFamily="18" charset="0"/>
              </a:rPr>
              <a:t>Collected a </a:t>
            </a:r>
            <a:r>
              <a:rPr lang="en-US" sz="3600" dirty="0">
                <a:solidFill>
                  <a:srgbClr val="FFFFFF"/>
                </a:solidFill>
                <a:latin typeface="Times New Roman" panose="02020603050405020304" pitchFamily="18" charset="0"/>
                <a:cs typeface="Times New Roman" panose="02020603050405020304" pitchFamily="18" charset="0"/>
              </a:rPr>
              <a:t>dataset containing:</a:t>
            </a:r>
          </a:p>
          <a:p>
            <a:pPr marL="571500" indent="-571500" algn="just">
              <a:lnSpc>
                <a:spcPts val="4200"/>
              </a:lnSpc>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Facial images of 10 individuals.</a:t>
            </a:r>
          </a:p>
          <a:p>
            <a:pPr marL="571500" indent="-571500" algn="just">
              <a:lnSpc>
                <a:spcPts val="4200"/>
              </a:lnSpc>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8 classes of different expressions.</a:t>
            </a:r>
          </a:p>
          <a:p>
            <a:pPr marL="857250" indent="-857250" algn="just">
              <a:lnSpc>
                <a:spcPts val="4200"/>
              </a:lnSpc>
              <a:buFont typeface="+mj-lt"/>
              <a:buAutoNum type="romanLcPeriod"/>
            </a:pPr>
            <a:r>
              <a:rPr lang="en-US" sz="3600" dirty="0">
                <a:solidFill>
                  <a:srgbClr val="FFFFFF"/>
                </a:solidFill>
                <a:latin typeface="Times New Roman" panose="02020603050405020304" pitchFamily="18" charset="0"/>
                <a:cs typeface="Times New Roman" panose="02020603050405020304" pitchFamily="18" charset="0"/>
              </a:rPr>
              <a:t>Angry</a:t>
            </a:r>
          </a:p>
          <a:p>
            <a:pPr marL="857250" indent="-857250" algn="just">
              <a:lnSpc>
                <a:spcPts val="4200"/>
              </a:lnSpc>
              <a:buFont typeface="+mj-lt"/>
              <a:buAutoNum type="romanLcPeriod"/>
            </a:pPr>
            <a:r>
              <a:rPr lang="en-US" sz="3600" dirty="0">
                <a:solidFill>
                  <a:srgbClr val="FFFFFF"/>
                </a:solidFill>
                <a:latin typeface="Times New Roman" panose="02020603050405020304" pitchFamily="18" charset="0"/>
                <a:cs typeface="Times New Roman" panose="02020603050405020304" pitchFamily="18" charset="0"/>
              </a:rPr>
              <a:t>Contempt</a:t>
            </a:r>
          </a:p>
          <a:p>
            <a:pPr marL="857250" indent="-857250" algn="just">
              <a:lnSpc>
                <a:spcPts val="4200"/>
              </a:lnSpc>
              <a:buFont typeface="+mj-lt"/>
              <a:buAutoNum type="romanLcPeriod"/>
            </a:pPr>
            <a:r>
              <a:rPr lang="en-US" sz="3600" dirty="0">
                <a:solidFill>
                  <a:srgbClr val="FFFFFF"/>
                </a:solidFill>
                <a:latin typeface="Times New Roman" panose="02020603050405020304" pitchFamily="18" charset="0"/>
                <a:cs typeface="Times New Roman" panose="02020603050405020304" pitchFamily="18" charset="0"/>
              </a:rPr>
              <a:t>Disgust</a:t>
            </a:r>
          </a:p>
          <a:p>
            <a:pPr marL="857250" indent="-857250" algn="just">
              <a:lnSpc>
                <a:spcPts val="4200"/>
              </a:lnSpc>
              <a:buFont typeface="+mj-lt"/>
              <a:buAutoNum type="romanLcPeriod"/>
            </a:pPr>
            <a:r>
              <a:rPr lang="en-US" sz="3600" dirty="0">
                <a:solidFill>
                  <a:srgbClr val="FFFFFF"/>
                </a:solidFill>
                <a:latin typeface="Times New Roman" panose="02020603050405020304" pitchFamily="18" charset="0"/>
                <a:cs typeface="Times New Roman" panose="02020603050405020304" pitchFamily="18" charset="0"/>
              </a:rPr>
              <a:t>Fear</a:t>
            </a:r>
          </a:p>
          <a:p>
            <a:pPr marL="857250" indent="-857250" algn="just">
              <a:lnSpc>
                <a:spcPts val="4200"/>
              </a:lnSpc>
              <a:buFont typeface="+mj-lt"/>
              <a:buAutoNum type="romanLcPeriod"/>
            </a:pPr>
            <a:r>
              <a:rPr lang="en-US" sz="3600" dirty="0">
                <a:solidFill>
                  <a:srgbClr val="FFFFFF"/>
                </a:solidFill>
                <a:latin typeface="Times New Roman" panose="02020603050405020304" pitchFamily="18" charset="0"/>
                <a:cs typeface="Times New Roman" panose="02020603050405020304" pitchFamily="18" charset="0"/>
              </a:rPr>
              <a:t>Happy</a:t>
            </a:r>
          </a:p>
          <a:p>
            <a:pPr marL="857250" indent="-857250" algn="just">
              <a:lnSpc>
                <a:spcPts val="4200"/>
              </a:lnSpc>
              <a:buFont typeface="+mj-lt"/>
              <a:buAutoNum type="romanLcPeriod"/>
            </a:pPr>
            <a:r>
              <a:rPr lang="en-US" sz="3600" dirty="0">
                <a:solidFill>
                  <a:srgbClr val="FFFFFF"/>
                </a:solidFill>
                <a:latin typeface="Times New Roman" panose="02020603050405020304" pitchFamily="18" charset="0"/>
                <a:cs typeface="Times New Roman" panose="02020603050405020304" pitchFamily="18" charset="0"/>
              </a:rPr>
              <a:t>Neutral</a:t>
            </a:r>
          </a:p>
          <a:p>
            <a:pPr marL="857250" indent="-857250" algn="just">
              <a:lnSpc>
                <a:spcPts val="4200"/>
              </a:lnSpc>
              <a:buFont typeface="+mj-lt"/>
              <a:buAutoNum type="romanLcPeriod"/>
            </a:pPr>
            <a:r>
              <a:rPr lang="en-US" sz="3600" dirty="0">
                <a:solidFill>
                  <a:srgbClr val="FFFFFF"/>
                </a:solidFill>
                <a:latin typeface="Times New Roman" panose="02020603050405020304" pitchFamily="18" charset="0"/>
                <a:cs typeface="Times New Roman" panose="02020603050405020304" pitchFamily="18" charset="0"/>
              </a:rPr>
              <a:t>Sad</a:t>
            </a:r>
          </a:p>
          <a:p>
            <a:pPr marL="857250" indent="-857250" algn="just">
              <a:lnSpc>
                <a:spcPts val="4200"/>
              </a:lnSpc>
              <a:buFont typeface="+mj-lt"/>
              <a:buAutoNum type="romanLcPeriod"/>
            </a:pPr>
            <a:r>
              <a:rPr lang="en-US" sz="3600" dirty="0">
                <a:solidFill>
                  <a:srgbClr val="FFFFFF"/>
                </a:solidFill>
                <a:latin typeface="Times New Roman" panose="02020603050405020304" pitchFamily="18" charset="0"/>
                <a:cs typeface="Times New Roman" panose="02020603050405020304" pitchFamily="18" charset="0"/>
              </a:rPr>
              <a:t>Surprised</a:t>
            </a:r>
          </a:p>
          <a:p>
            <a:pPr algn="just">
              <a:lnSpc>
                <a:spcPts val="4200"/>
              </a:lnSpc>
            </a:pPr>
            <a:endParaRPr lang="en-US" sz="3600" dirty="0">
              <a:solidFill>
                <a:srgbClr val="FFFFFF"/>
              </a:solidFill>
              <a:latin typeface="Times New Roman" panose="02020603050405020304" pitchFamily="18" charset="0"/>
              <a:cs typeface="Times New Roman" panose="02020603050405020304" pitchFamily="18" charset="0"/>
            </a:endParaRPr>
          </a:p>
          <a:p>
            <a:pPr marL="571500" indent="-571500" algn="just">
              <a:lnSpc>
                <a:spcPts val="4200"/>
              </a:lnSpc>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80 images of different facial expressions.</a:t>
            </a:r>
          </a:p>
        </p:txBody>
      </p:sp>
    </p:spTree>
    <p:extLst>
      <p:ext uri="{BB962C8B-B14F-4D97-AF65-F5344CB8AC3E}">
        <p14:creationId xmlns:p14="http://schemas.microsoft.com/office/powerpoint/2010/main" val="322378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flipH="1">
            <a:off x="7696200" y="0"/>
            <a:ext cx="105918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dirty="0"/>
          </a:p>
        </p:txBody>
      </p:sp>
      <p:sp>
        <p:nvSpPr>
          <p:cNvPr id="4" name="TextBox 4"/>
          <p:cNvSpPr txBox="1"/>
          <p:nvPr/>
        </p:nvSpPr>
        <p:spPr>
          <a:xfrm>
            <a:off x="1028700" y="2628900"/>
            <a:ext cx="8115300" cy="538609"/>
          </a:xfrm>
          <a:prstGeom prst="rect">
            <a:avLst/>
          </a:prstGeom>
        </p:spPr>
        <p:txBody>
          <a:bodyPr lIns="0" tIns="0" rIns="0" bIns="0" rtlCol="0" anchor="t">
            <a:spAutoFit/>
          </a:bodyPr>
          <a:lstStyle/>
          <a:p>
            <a:pPr algn="just">
              <a:lnSpc>
                <a:spcPts val="4200"/>
              </a:lnSpc>
            </a:pPr>
            <a:r>
              <a:rPr lang="en-US" sz="3600" dirty="0">
                <a:solidFill>
                  <a:srgbClr val="FFFFFF"/>
                </a:solidFill>
                <a:latin typeface="Times New Roman" panose="02020603050405020304" pitchFamily="18" charset="0"/>
                <a:cs typeface="Times New Roman" panose="02020603050405020304" pitchFamily="18" charset="0"/>
              </a:rPr>
              <a:t>Histogram of Oriented Gradients (HOG)</a:t>
            </a:r>
          </a:p>
        </p:txBody>
      </p:sp>
      <p:sp>
        <p:nvSpPr>
          <p:cNvPr id="6" name="TextBox 3">
            <a:extLst>
              <a:ext uri="{FF2B5EF4-FFF2-40B4-BE49-F238E27FC236}">
                <a16:creationId xmlns:a16="http://schemas.microsoft.com/office/drawing/2014/main" id="{1CACB763-7DFA-4335-B0C3-5B15BFCB4A06}"/>
              </a:ext>
            </a:extLst>
          </p:cNvPr>
          <p:cNvSpPr txBox="1"/>
          <p:nvPr/>
        </p:nvSpPr>
        <p:spPr>
          <a:xfrm>
            <a:off x="1028700" y="1231637"/>
            <a:ext cx="7886700" cy="927626"/>
          </a:xfrm>
          <a:prstGeom prst="rect">
            <a:avLst/>
          </a:prstGeom>
        </p:spPr>
        <p:txBody>
          <a:bodyPr wrap="square" lIns="0" tIns="0" rIns="0" bIns="0" rtlCol="0" anchor="t">
            <a:spAutoFit/>
          </a:bodyPr>
          <a:lstStyle/>
          <a:p>
            <a:pPr>
              <a:lnSpc>
                <a:spcPts val="8140"/>
              </a:lnSpc>
            </a:pPr>
            <a:r>
              <a:rPr lang="en-US" sz="4800" dirty="0">
                <a:solidFill>
                  <a:schemeClr val="bg1"/>
                </a:solidFill>
                <a:latin typeface="Algerian" panose="04020705040A02060702" pitchFamily="82" charset="0"/>
              </a:rPr>
              <a:t>Feature Extraction </a:t>
            </a:r>
          </a:p>
        </p:txBody>
      </p:sp>
      <p:sp>
        <p:nvSpPr>
          <p:cNvPr id="5" name="TextBox 4">
            <a:extLst>
              <a:ext uri="{FF2B5EF4-FFF2-40B4-BE49-F238E27FC236}">
                <a16:creationId xmlns:a16="http://schemas.microsoft.com/office/drawing/2014/main" id="{CB2A0998-133A-9415-4407-5B6D6AF0CC6F}"/>
              </a:ext>
            </a:extLst>
          </p:cNvPr>
          <p:cNvSpPr txBox="1"/>
          <p:nvPr/>
        </p:nvSpPr>
        <p:spPr>
          <a:xfrm>
            <a:off x="1028700" y="3367841"/>
            <a:ext cx="15506700" cy="5924699"/>
          </a:xfrm>
          <a:prstGeom prst="rect">
            <a:avLst/>
          </a:prstGeom>
        </p:spPr>
        <p:txBody>
          <a:bodyPr wrap="square" lIns="0" tIns="0" rIns="0" bIns="0" rtlCol="0" anchor="t">
            <a:spAutoFit/>
          </a:bodyPr>
          <a:lstStyle/>
          <a:p>
            <a:pPr algn="just">
              <a:lnSpc>
                <a:spcPts val="4200"/>
              </a:lnSpc>
            </a:pPr>
            <a:r>
              <a:rPr lang="en-US" sz="3600" dirty="0">
                <a:solidFill>
                  <a:srgbClr val="FFFFFF"/>
                </a:solidFill>
                <a:latin typeface="Times New Roman" panose="02020603050405020304" pitchFamily="18" charset="0"/>
                <a:cs typeface="Times New Roman" panose="02020603050405020304" pitchFamily="18" charset="0"/>
              </a:rPr>
              <a:t>HOG Parameters:</a:t>
            </a:r>
          </a:p>
          <a:p>
            <a:pPr marL="571500" indent="-571500" algn="just">
              <a:lnSpc>
                <a:spcPts val="4200"/>
              </a:lnSpc>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orientations=9,            # Number of gradient bins= 9</a:t>
            </a:r>
          </a:p>
          <a:p>
            <a:pPr marL="571500" indent="-571500" algn="just">
              <a:lnSpc>
                <a:spcPts val="4200"/>
              </a:lnSpc>
              <a:buFont typeface="Arial" panose="020B0604020202020204" pitchFamily="34" charset="0"/>
              <a:buChar char="•"/>
            </a:pPr>
            <a:r>
              <a:rPr lang="en-US" sz="3600" dirty="0" err="1">
                <a:solidFill>
                  <a:srgbClr val="FFFFFF"/>
                </a:solidFill>
                <a:latin typeface="Times New Roman" panose="02020603050405020304" pitchFamily="18" charset="0"/>
                <a:cs typeface="Times New Roman" panose="02020603050405020304" pitchFamily="18" charset="0"/>
              </a:rPr>
              <a:t>pixels_per_cell</a:t>
            </a:r>
            <a:r>
              <a:rPr lang="en-US" sz="3600" dirty="0">
                <a:solidFill>
                  <a:srgbClr val="FFFFFF"/>
                </a:solidFill>
                <a:latin typeface="Times New Roman" panose="02020603050405020304" pitchFamily="18" charset="0"/>
                <a:cs typeface="Times New Roman" panose="02020603050405020304" pitchFamily="18" charset="0"/>
              </a:rPr>
              <a:t>=(8, 8),    # Size of each cell in pixels= 8x8</a:t>
            </a:r>
          </a:p>
          <a:p>
            <a:pPr marL="571500" indent="-571500" algn="just">
              <a:lnSpc>
                <a:spcPts val="4200"/>
              </a:lnSpc>
              <a:buFont typeface="Arial" panose="020B0604020202020204" pitchFamily="34" charset="0"/>
              <a:buChar char="•"/>
            </a:pPr>
            <a:r>
              <a:rPr lang="en-US" sz="3600" dirty="0" err="1">
                <a:solidFill>
                  <a:srgbClr val="FFFFFF"/>
                </a:solidFill>
                <a:latin typeface="Times New Roman" panose="02020603050405020304" pitchFamily="18" charset="0"/>
                <a:cs typeface="Times New Roman" panose="02020603050405020304" pitchFamily="18" charset="0"/>
              </a:rPr>
              <a:t>cells_per_block</a:t>
            </a:r>
            <a:r>
              <a:rPr lang="en-US" sz="3600" dirty="0">
                <a:solidFill>
                  <a:srgbClr val="FFFFFF"/>
                </a:solidFill>
                <a:latin typeface="Times New Roman" panose="02020603050405020304" pitchFamily="18" charset="0"/>
                <a:cs typeface="Times New Roman" panose="02020603050405020304" pitchFamily="18" charset="0"/>
              </a:rPr>
              <a:t>=(2, 2),    # Number of cells per block</a:t>
            </a:r>
          </a:p>
          <a:p>
            <a:pPr marL="571500" indent="-571500" algn="just">
              <a:lnSpc>
                <a:spcPts val="4200"/>
              </a:lnSpc>
              <a:buFont typeface="Arial" panose="020B0604020202020204" pitchFamily="34" charset="0"/>
              <a:buChar char="•"/>
            </a:pPr>
            <a:r>
              <a:rPr lang="en-US" sz="3600" dirty="0" err="1">
                <a:solidFill>
                  <a:srgbClr val="FFFFFF"/>
                </a:solidFill>
                <a:latin typeface="Times New Roman" panose="02020603050405020304" pitchFamily="18" charset="0"/>
                <a:cs typeface="Times New Roman" panose="02020603050405020304" pitchFamily="18" charset="0"/>
              </a:rPr>
              <a:t>block_norm</a:t>
            </a:r>
            <a:r>
              <a:rPr lang="en-US" sz="3600" dirty="0">
                <a:solidFill>
                  <a:srgbClr val="FFFFFF"/>
                </a:solidFill>
                <a:latin typeface="Times New Roman" panose="02020603050405020304" pitchFamily="18" charset="0"/>
                <a:cs typeface="Times New Roman" panose="02020603050405020304" pitchFamily="18" charset="0"/>
              </a:rPr>
              <a:t>='L2-Hys',       # Histogram Clipping normalization method</a:t>
            </a:r>
          </a:p>
          <a:p>
            <a:pPr marL="571500" indent="-571500" algn="just">
              <a:lnSpc>
                <a:spcPts val="4200"/>
              </a:lnSpc>
              <a:buFont typeface="Arial" panose="020B0604020202020204" pitchFamily="34" charset="0"/>
              <a:buChar char="•"/>
            </a:pPr>
            <a:r>
              <a:rPr lang="en-US" sz="3600" dirty="0" err="1">
                <a:solidFill>
                  <a:srgbClr val="FFFFFF"/>
                </a:solidFill>
                <a:latin typeface="Times New Roman" panose="02020603050405020304" pitchFamily="18" charset="0"/>
                <a:cs typeface="Times New Roman" panose="02020603050405020304" pitchFamily="18" charset="0"/>
              </a:rPr>
              <a:t>transform_sqrt</a:t>
            </a:r>
            <a:r>
              <a:rPr lang="en-US" sz="3600" dirty="0">
                <a:solidFill>
                  <a:srgbClr val="FFFFFF"/>
                </a:solidFill>
                <a:latin typeface="Times New Roman" panose="02020603050405020304" pitchFamily="18" charset="0"/>
                <a:cs typeface="Times New Roman" panose="02020603050405020304" pitchFamily="18" charset="0"/>
              </a:rPr>
              <a:t>=False,      # No image square root transformations</a:t>
            </a:r>
          </a:p>
          <a:p>
            <a:pPr marL="571500" indent="-571500" algn="just">
              <a:lnSpc>
                <a:spcPts val="4200"/>
              </a:lnSpc>
              <a:buFont typeface="Arial" panose="020B0604020202020204" pitchFamily="34" charset="0"/>
              <a:buChar char="•"/>
            </a:pPr>
            <a:r>
              <a:rPr lang="en-US" sz="3600" dirty="0" err="1">
                <a:solidFill>
                  <a:srgbClr val="FFFFFF"/>
                </a:solidFill>
                <a:latin typeface="Times New Roman" panose="02020603050405020304" pitchFamily="18" charset="0"/>
                <a:cs typeface="Times New Roman" panose="02020603050405020304" pitchFamily="18" charset="0"/>
              </a:rPr>
              <a:t>feature_vector</a:t>
            </a:r>
            <a:r>
              <a:rPr lang="en-US" sz="3600" dirty="0">
                <a:solidFill>
                  <a:srgbClr val="FFFFFF"/>
                </a:solidFill>
                <a:latin typeface="Times New Roman" panose="02020603050405020304" pitchFamily="18" charset="0"/>
                <a:cs typeface="Times New Roman" panose="02020603050405020304" pitchFamily="18" charset="0"/>
              </a:rPr>
              <a:t>=True,       # Return the histogram</a:t>
            </a:r>
          </a:p>
          <a:p>
            <a:pPr marL="571500" indent="-571500" algn="just">
              <a:lnSpc>
                <a:spcPts val="4200"/>
              </a:lnSpc>
              <a:buFont typeface="Arial" panose="020B0604020202020204" pitchFamily="34" charset="0"/>
              <a:buChar char="•"/>
            </a:pPr>
            <a:r>
              <a:rPr lang="en-US" sz="3600" dirty="0">
                <a:solidFill>
                  <a:srgbClr val="FFFFFF"/>
                </a:solidFill>
                <a:latin typeface="Times New Roman" panose="02020603050405020304" pitchFamily="18" charset="0"/>
                <a:cs typeface="Times New Roman" panose="02020603050405020304" pitchFamily="18" charset="0"/>
              </a:rPr>
              <a:t>visualize=False            # Do not return the visualization</a:t>
            </a:r>
          </a:p>
          <a:p>
            <a:pPr marL="571500" indent="-571500" algn="just">
              <a:lnSpc>
                <a:spcPts val="4200"/>
              </a:lnSpc>
              <a:buFont typeface="Arial" panose="020B0604020202020204" pitchFamily="34" charset="0"/>
              <a:buChar char="•"/>
            </a:pPr>
            <a:endParaRPr lang="en-US" sz="3600" dirty="0">
              <a:solidFill>
                <a:srgbClr val="FFFFFF"/>
              </a:solidFill>
              <a:latin typeface="Times New Roman" panose="02020603050405020304" pitchFamily="18" charset="0"/>
              <a:cs typeface="Times New Roman" panose="02020603050405020304" pitchFamily="18" charset="0"/>
            </a:endParaRPr>
          </a:p>
          <a:p>
            <a:pPr algn="just">
              <a:lnSpc>
                <a:spcPts val="4200"/>
              </a:lnSpc>
            </a:pPr>
            <a:r>
              <a:rPr lang="en-US" sz="3600" dirty="0">
                <a:solidFill>
                  <a:srgbClr val="FFFFFF"/>
                </a:solidFill>
                <a:latin typeface="Times New Roman" panose="02020603050405020304" pitchFamily="18" charset="0"/>
                <a:cs typeface="Times New Roman" panose="02020603050405020304" pitchFamily="18" charset="0"/>
              </a:rPr>
              <a:t>HOG descriptor will return a 1D feature vector which is</a:t>
            </a:r>
          </a:p>
          <a:p>
            <a:pPr algn="just">
              <a:lnSpc>
                <a:spcPts val="4200"/>
              </a:lnSpc>
            </a:pPr>
            <a:r>
              <a:rPr lang="en-US" sz="3600" dirty="0">
                <a:solidFill>
                  <a:srgbClr val="FFFFFF"/>
                </a:solidFill>
                <a:latin typeface="Times New Roman" panose="02020603050405020304" pitchFamily="18" charset="0"/>
                <a:cs typeface="Times New Roman" panose="02020603050405020304" pitchFamily="18" charset="0"/>
              </a:rPr>
              <a:t>Known as Histogram.</a:t>
            </a:r>
          </a:p>
        </p:txBody>
      </p:sp>
    </p:spTree>
    <p:extLst>
      <p:ext uri="{BB962C8B-B14F-4D97-AF65-F5344CB8AC3E}">
        <p14:creationId xmlns:p14="http://schemas.microsoft.com/office/powerpoint/2010/main" val="560156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46"/>
        </a:solidFill>
        <a:effectLst/>
      </p:bgPr>
    </p:bg>
    <p:spTree>
      <p:nvGrpSpPr>
        <p:cNvPr id="1" name="">
          <a:extLst>
            <a:ext uri="{FF2B5EF4-FFF2-40B4-BE49-F238E27FC236}">
              <a16:creationId xmlns:a16="http://schemas.microsoft.com/office/drawing/2014/main" id="{397C4CCF-EEFD-8FDB-ED4D-BA31451683F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D44A969-C93B-F8A3-7902-4D93ACB15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9560" y="0"/>
            <a:ext cx="14108440" cy="8115300"/>
          </a:xfrm>
          <a:prstGeom prst="rect">
            <a:avLst/>
          </a:prstGeom>
        </p:spPr>
      </p:pic>
      <p:sp>
        <p:nvSpPr>
          <p:cNvPr id="2" name="TextBox 3">
            <a:extLst>
              <a:ext uri="{FF2B5EF4-FFF2-40B4-BE49-F238E27FC236}">
                <a16:creationId xmlns:a16="http://schemas.microsoft.com/office/drawing/2014/main" id="{FC911DD6-996E-5616-7883-4D618326741B}"/>
              </a:ext>
            </a:extLst>
          </p:cNvPr>
          <p:cNvSpPr txBox="1"/>
          <p:nvPr/>
        </p:nvSpPr>
        <p:spPr>
          <a:xfrm>
            <a:off x="1028700" y="1231637"/>
            <a:ext cx="7886700" cy="927626"/>
          </a:xfrm>
          <a:prstGeom prst="rect">
            <a:avLst/>
          </a:prstGeom>
        </p:spPr>
        <p:txBody>
          <a:bodyPr wrap="square" lIns="0" tIns="0" rIns="0" bIns="0" rtlCol="0" anchor="t">
            <a:spAutoFit/>
          </a:bodyPr>
          <a:lstStyle/>
          <a:p>
            <a:pPr>
              <a:lnSpc>
                <a:spcPts val="8140"/>
              </a:lnSpc>
            </a:pPr>
            <a:r>
              <a:rPr lang="en-US" sz="4800" dirty="0">
                <a:solidFill>
                  <a:schemeClr val="bg1"/>
                </a:solidFill>
                <a:latin typeface="Algerian" panose="04020705040A02060702" pitchFamily="82" charset="0"/>
              </a:rPr>
              <a:t>Feature Extraction </a:t>
            </a:r>
          </a:p>
        </p:txBody>
      </p:sp>
      <p:pic>
        <p:nvPicPr>
          <p:cNvPr id="4" name="Picture 3">
            <a:extLst>
              <a:ext uri="{FF2B5EF4-FFF2-40B4-BE49-F238E27FC236}">
                <a16:creationId xmlns:a16="http://schemas.microsoft.com/office/drawing/2014/main" id="{CAC11F0D-5E09-4DFD-BFD2-769F0AAE1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457069"/>
            <a:ext cx="11238960" cy="6889868"/>
          </a:xfrm>
          <a:prstGeom prst="rect">
            <a:avLst/>
          </a:prstGeom>
        </p:spPr>
      </p:pic>
    </p:spTree>
    <p:extLst>
      <p:ext uri="{BB962C8B-B14F-4D97-AF65-F5344CB8AC3E}">
        <p14:creationId xmlns:p14="http://schemas.microsoft.com/office/powerpoint/2010/main" val="1868355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765</Words>
  <Application>Microsoft Office PowerPoint</Application>
  <PresentationFormat>Custom</PresentationFormat>
  <Paragraphs>126</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Open Sans Bold</vt:lpstr>
      <vt:lpstr>Arial</vt:lpstr>
      <vt:lpstr>Calibri</vt:lpstr>
      <vt:lpstr>Algerian</vt:lpstr>
      <vt:lpstr>Wingdings</vt:lpstr>
      <vt:lpstr>Times New Roman</vt:lpstr>
      <vt:lpstr>-apple-system</vt:lpstr>
      <vt:lpstr>Open Sauce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Learning and  fusion</dc:title>
  <dc:creator>fahad abdullah</dc:creator>
  <cp:lastModifiedBy>fahad abdullah</cp:lastModifiedBy>
  <cp:revision>171</cp:revision>
  <dcterms:created xsi:type="dcterms:W3CDTF">2006-08-16T00:00:00Z</dcterms:created>
  <dcterms:modified xsi:type="dcterms:W3CDTF">2024-11-25T17:13:51Z</dcterms:modified>
  <dc:identifier>DAF-01OKj0E</dc:identifier>
</cp:coreProperties>
</file>